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307" r:id="rId3"/>
    <p:sldId id="305" r:id="rId4"/>
    <p:sldId id="306" r:id="rId5"/>
    <p:sldId id="303" r:id="rId6"/>
    <p:sldId id="304" r:id="rId7"/>
    <p:sldId id="300" r:id="rId8"/>
    <p:sldId id="350" r:id="rId9"/>
    <p:sldId id="288" r:id="rId10"/>
    <p:sldId id="309" r:id="rId11"/>
    <p:sldId id="298" r:id="rId12"/>
    <p:sldId id="301" r:id="rId13"/>
    <p:sldId id="299" r:id="rId14"/>
    <p:sldId id="351" r:id="rId15"/>
    <p:sldId id="311" r:id="rId16"/>
    <p:sldId id="312" r:id="rId17"/>
    <p:sldId id="313" r:id="rId18"/>
    <p:sldId id="314" r:id="rId19"/>
    <p:sldId id="315" r:id="rId20"/>
    <p:sldId id="316" r:id="rId21"/>
    <p:sldId id="352" r:id="rId22"/>
    <p:sldId id="318" r:id="rId23"/>
    <p:sldId id="319" r:id="rId24"/>
    <p:sldId id="320" r:id="rId25"/>
    <p:sldId id="321" r:id="rId26"/>
    <p:sldId id="322" r:id="rId27"/>
    <p:sldId id="353" r:id="rId28"/>
    <p:sldId id="328" r:id="rId29"/>
    <p:sldId id="329" r:id="rId30"/>
    <p:sldId id="330" r:id="rId31"/>
    <p:sldId id="331" r:id="rId32"/>
    <p:sldId id="332" r:id="rId33"/>
    <p:sldId id="354" r:id="rId34"/>
    <p:sldId id="334" r:id="rId35"/>
    <p:sldId id="335" r:id="rId36"/>
    <p:sldId id="336" r:id="rId37"/>
    <p:sldId id="337" r:id="rId38"/>
    <p:sldId id="338" r:id="rId39"/>
    <p:sldId id="355" r:id="rId40"/>
    <p:sldId id="324" r:id="rId41"/>
    <p:sldId id="325" r:id="rId42"/>
    <p:sldId id="326" r:id="rId43"/>
    <p:sldId id="302" r:id="rId44"/>
    <p:sldId id="356" r:id="rId45"/>
    <p:sldId id="340" r:id="rId46"/>
    <p:sldId id="341" r:id="rId47"/>
    <p:sldId id="342" r:id="rId48"/>
    <p:sldId id="343" r:id="rId49"/>
    <p:sldId id="344" r:id="rId50"/>
    <p:sldId id="345" r:id="rId51"/>
    <p:sldId id="346" r:id="rId52"/>
    <p:sldId id="347" r:id="rId53"/>
    <p:sldId id="348" r:id="rId5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찬희 이" initials="찬이" lastIdx="1" clrIdx="0">
    <p:extLst>
      <p:ext uri="{19B8F6BF-5375-455C-9EA6-DF929625EA0E}">
        <p15:presenceInfo xmlns:p15="http://schemas.microsoft.com/office/powerpoint/2012/main" userId="6fbf69f8da9a0f1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692" autoAdjust="0"/>
  </p:normalViewPr>
  <p:slideViewPr>
    <p:cSldViewPr snapToGrid="0">
      <p:cViewPr varScale="1">
        <p:scale>
          <a:sx n="74" d="100"/>
          <a:sy n="74" d="100"/>
        </p:scale>
        <p:origin x="104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4" d="100"/>
          <a:sy n="64" d="100"/>
        </p:scale>
        <p:origin x="3192" y="8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</p:spTree>
    <p:extLst>
      <p:ext uri="{BB962C8B-B14F-4D97-AF65-F5344CB8AC3E}">
        <p14:creationId xmlns:p14="http://schemas.microsoft.com/office/powerpoint/2010/main" val="1113053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비지도학습을 얘기하기 위해서는 우선 그 상위개념인 </a:t>
            </a:r>
            <a:r>
              <a:rPr lang="ko-KR" altLang="en-US" dirty="0" err="1"/>
              <a:t>머신러닝에</a:t>
            </a:r>
            <a:r>
              <a:rPr lang="ko-KR" altLang="en-US" dirty="0"/>
              <a:t> 대해서 잘 이해하고 </a:t>
            </a:r>
            <a:r>
              <a:rPr lang="ko-KR" altLang="en-US" dirty="0" err="1"/>
              <a:t>계셔야겠죠</a:t>
            </a:r>
            <a:r>
              <a:rPr lang="en-US" altLang="ko-KR" dirty="0"/>
              <a:t>? </a:t>
            </a:r>
            <a:r>
              <a:rPr lang="ko-KR" altLang="en-US" dirty="0"/>
              <a:t>그래서 우선 앞서 배우신 내용 짧게 다시 짚고 넘어가겠습니다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보시는 그림이 데이비드 </a:t>
            </a:r>
            <a:r>
              <a:rPr lang="ko-KR" altLang="en-US" dirty="0" err="1"/>
              <a:t>바버가</a:t>
            </a:r>
            <a:r>
              <a:rPr lang="ko-KR" altLang="en-US" dirty="0"/>
              <a:t> 쓴 교과서에 수록되어 있는 분류표입니다</a:t>
            </a:r>
            <a:r>
              <a:rPr lang="en-US" altLang="ko-KR" dirty="0"/>
              <a:t>. </a:t>
            </a:r>
            <a:r>
              <a:rPr lang="ko-KR" altLang="en-US" dirty="0"/>
              <a:t>각 개념구조화가 직관적으로 잘 되어 있는 마인드맵인 것 같아서 이걸로 보여드립니다</a:t>
            </a:r>
            <a:r>
              <a:rPr lang="en-US" altLang="ko-KR" dirty="0"/>
              <a:t>. </a:t>
            </a:r>
            <a:r>
              <a:rPr lang="ko-KR" altLang="en-US" dirty="0"/>
              <a:t>하나하나 지금 다 보실 건 </a:t>
            </a:r>
            <a:r>
              <a:rPr lang="ko-KR" altLang="en-US" dirty="0" err="1"/>
              <a:t>없구요</a:t>
            </a:r>
            <a:r>
              <a:rPr lang="en-US" altLang="ko-KR" dirty="0"/>
              <a:t>, </a:t>
            </a:r>
            <a:r>
              <a:rPr lang="ko-KR" altLang="en-US" dirty="0"/>
              <a:t>저랑은 큼직한 것만 위주로 볼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 err="1"/>
              <a:t>머신러닝을</a:t>
            </a:r>
            <a:r>
              <a:rPr lang="ko-KR" altLang="en-US" dirty="0"/>
              <a:t> 간단히 한마디로 정의하자면요</a:t>
            </a:r>
            <a:r>
              <a:rPr lang="en-US" altLang="ko-KR" dirty="0"/>
              <a:t>, ‘</a:t>
            </a:r>
            <a:r>
              <a:rPr lang="ko-KR" altLang="en-US" dirty="0"/>
              <a:t>데이터를 가지고 컴퓨터가 학습을 해서 예측을 하거나 분류를 하는 모델을 만들어 준다</a:t>
            </a:r>
            <a:r>
              <a:rPr lang="en-US" altLang="ko-KR" dirty="0"/>
              <a:t>’</a:t>
            </a:r>
            <a:r>
              <a:rPr lang="ko-KR" altLang="en-US" dirty="0"/>
              <a:t> 라고 볼 수 있습니다</a:t>
            </a:r>
            <a:r>
              <a:rPr lang="en-US" altLang="ko-KR" dirty="0"/>
              <a:t>. </a:t>
            </a:r>
            <a:r>
              <a:rPr lang="ko-KR" altLang="en-US" dirty="0"/>
              <a:t>그게 바로 </a:t>
            </a:r>
            <a:r>
              <a:rPr lang="ko-KR" altLang="en-US" dirty="0" err="1"/>
              <a:t>머신러닝이에요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머신러닝에는</a:t>
            </a:r>
            <a:r>
              <a:rPr lang="ko-KR" altLang="en-US" dirty="0"/>
              <a:t> 크게 </a:t>
            </a:r>
            <a:r>
              <a:rPr lang="en-US" altLang="ko-KR" dirty="0"/>
              <a:t>2</a:t>
            </a:r>
            <a:r>
              <a:rPr lang="ko-KR" altLang="en-US" dirty="0"/>
              <a:t>종류가 있어요</a:t>
            </a:r>
            <a:r>
              <a:rPr lang="en-US" altLang="ko-KR" dirty="0"/>
              <a:t>. Supervised Learning(</a:t>
            </a:r>
            <a:r>
              <a:rPr lang="ko-KR" altLang="en-US" dirty="0"/>
              <a:t>지도학습</a:t>
            </a:r>
            <a:r>
              <a:rPr lang="en-US" altLang="ko-KR" dirty="0"/>
              <a:t>), Unsupervised Learning(</a:t>
            </a:r>
            <a:r>
              <a:rPr lang="ko-KR" altLang="en-US" dirty="0"/>
              <a:t>비지도학습</a:t>
            </a:r>
            <a:r>
              <a:rPr lang="en-US" altLang="ko-KR" dirty="0"/>
              <a:t>) </a:t>
            </a:r>
            <a:r>
              <a:rPr lang="ko-KR" altLang="en-US" dirty="0"/>
              <a:t>이라고 하죠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지도학습이란</a:t>
            </a:r>
            <a:r>
              <a:rPr lang="ko-KR" altLang="en-US" dirty="0"/>
              <a:t> 무엇이냐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Y</a:t>
            </a:r>
            <a:r>
              <a:rPr lang="ko-KR" altLang="en-US" dirty="0"/>
              <a:t>라는 종속변수</a:t>
            </a:r>
            <a:r>
              <a:rPr lang="en-US" altLang="ko-KR" dirty="0"/>
              <a:t>(</a:t>
            </a:r>
            <a:r>
              <a:rPr lang="ko-KR" altLang="en-US" dirty="0"/>
              <a:t>레이블이나 클래스로 불리죠</a:t>
            </a:r>
            <a:r>
              <a:rPr lang="en-US" altLang="ko-KR" dirty="0"/>
              <a:t>)</a:t>
            </a:r>
            <a:r>
              <a:rPr lang="ko-KR" altLang="en-US" dirty="0"/>
              <a:t>가 있는 </a:t>
            </a:r>
            <a:r>
              <a:rPr lang="ko-KR" altLang="en-US" dirty="0" err="1"/>
              <a:t>데이터샷으로</a:t>
            </a:r>
            <a:r>
              <a:rPr lang="ko-KR" altLang="en-US" dirty="0"/>
              <a:t> 학습을 알고리즘이에요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예시로 </a:t>
            </a:r>
            <a:r>
              <a:rPr lang="ko-KR" altLang="en-US" dirty="0" err="1"/>
              <a:t>설명드리자면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강아지 </a:t>
            </a:r>
            <a:r>
              <a:rPr lang="en-US" altLang="ko-KR" dirty="0"/>
              <a:t>/ </a:t>
            </a:r>
            <a:r>
              <a:rPr lang="ko-KR" altLang="en-US" dirty="0"/>
              <a:t>고양이 사진을 분류하는 모델을 만들 때</a:t>
            </a:r>
            <a:r>
              <a:rPr lang="en-US" altLang="ko-KR" dirty="0"/>
              <a:t>,</a:t>
            </a:r>
            <a:r>
              <a:rPr lang="ko-KR" altLang="en-US" dirty="0"/>
              <a:t> 지도학습 모델을 만들려면 각 사진마다 얘는 고양이다</a:t>
            </a:r>
            <a:r>
              <a:rPr lang="en-US" altLang="ko-KR" dirty="0"/>
              <a:t>, </a:t>
            </a:r>
            <a:r>
              <a:rPr lang="ko-KR" altLang="en-US" dirty="0"/>
              <a:t>얘는 강아지다 라고 레이블링이 돼 있어야하죠</a:t>
            </a:r>
            <a:r>
              <a:rPr lang="en-US" altLang="ko-KR" dirty="0"/>
              <a:t>. </a:t>
            </a:r>
            <a:r>
              <a:rPr lang="ko-KR" altLang="en-US" dirty="0"/>
              <a:t>이렇게 레이블링이 돼 있는 데이터를 가지고 학습을 하고</a:t>
            </a:r>
            <a:r>
              <a:rPr lang="en-US" altLang="ko-KR" dirty="0"/>
              <a:t>, </a:t>
            </a:r>
            <a:r>
              <a:rPr lang="ko-KR" altLang="en-US" dirty="0"/>
              <a:t>그 레이블을 맞출 수 있도록 모델링 하는게 지도학습의 방식입니다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자</a:t>
            </a:r>
            <a:r>
              <a:rPr lang="en-US" altLang="ko-KR" dirty="0"/>
              <a:t>, </a:t>
            </a:r>
            <a:r>
              <a:rPr lang="ko-KR" altLang="en-US" dirty="0"/>
              <a:t>반면 비지도학습은요</a:t>
            </a:r>
            <a:r>
              <a:rPr lang="en-US" altLang="ko-KR" dirty="0"/>
              <a:t>, y(</a:t>
            </a:r>
            <a:r>
              <a:rPr lang="ko-KR" altLang="en-US" dirty="0"/>
              <a:t>레이블</a:t>
            </a:r>
            <a:r>
              <a:rPr lang="en-US" altLang="ko-KR" dirty="0"/>
              <a:t>., </a:t>
            </a:r>
            <a:r>
              <a:rPr lang="ko-KR" altLang="en-US" dirty="0"/>
              <a:t>종속변수</a:t>
            </a:r>
            <a:r>
              <a:rPr lang="en-US" altLang="ko-KR" dirty="0"/>
              <a:t>)</a:t>
            </a:r>
            <a:r>
              <a:rPr lang="ko-KR" altLang="en-US" dirty="0"/>
              <a:t>가 없이 데이터의 패턴을 찾아서 모델링을 해주는 겁니다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고양이와 강아지를 처음 보는 사람도 </a:t>
            </a:r>
            <a:r>
              <a:rPr lang="en-US" altLang="ko-KR" dirty="0"/>
              <a:t>‘</a:t>
            </a:r>
            <a:r>
              <a:rPr lang="ko-KR" altLang="en-US" dirty="0"/>
              <a:t>이게 고양이고</a:t>
            </a:r>
            <a:r>
              <a:rPr lang="en-US" altLang="ko-KR" dirty="0"/>
              <a:t>, </a:t>
            </a:r>
            <a:r>
              <a:rPr lang="ko-KR" altLang="en-US" dirty="0"/>
              <a:t>이게 강아지야</a:t>
            </a:r>
            <a:r>
              <a:rPr lang="en-US" altLang="ko-KR" dirty="0"/>
              <a:t>’</a:t>
            </a:r>
            <a:r>
              <a:rPr lang="ko-KR" altLang="en-US" dirty="0"/>
              <a:t> 라고 말해주지 않아도 사진을 계속 보다 보면 특징적인 부분들을 찾아내서 </a:t>
            </a:r>
            <a:r>
              <a:rPr lang="en-US" altLang="ko-KR" dirty="0"/>
              <a:t>‘</a:t>
            </a:r>
            <a:r>
              <a:rPr lang="ko-KR" altLang="en-US" dirty="0"/>
              <a:t>아</a:t>
            </a:r>
            <a:r>
              <a:rPr lang="en-US" altLang="ko-KR" dirty="0"/>
              <a:t>, </a:t>
            </a:r>
            <a:r>
              <a:rPr lang="ko-KR" altLang="en-US" dirty="0"/>
              <a:t>이건 고양이고 이건 강아지구나</a:t>
            </a:r>
            <a:r>
              <a:rPr lang="en-US" altLang="ko-KR" dirty="0"/>
              <a:t>’</a:t>
            </a:r>
            <a:r>
              <a:rPr lang="ko-KR" altLang="en-US" dirty="0"/>
              <a:t> 라고 분류를 할 수 있겠죠</a:t>
            </a:r>
            <a:r>
              <a:rPr lang="en-US" altLang="ko-KR" dirty="0"/>
              <a:t>. </a:t>
            </a:r>
            <a:r>
              <a:rPr lang="ko-KR" altLang="en-US" dirty="0"/>
              <a:t>이게 비지도학습의 모델링 방식이라고 이해하시면 되겠습니다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13A6B79-CA84-4470-8AA2-12D2AB24A35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902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정방행렬</a:t>
            </a:r>
            <a:r>
              <a:rPr lang="en-US" altLang="ko-KR" dirty="0"/>
              <a:t> == </a:t>
            </a:r>
            <a:r>
              <a:rPr lang="ko-KR" altLang="en-US" dirty="0"/>
              <a:t>정사각형 행렬 </a:t>
            </a:r>
            <a:r>
              <a:rPr lang="en-US" altLang="ko-KR" dirty="0"/>
              <a:t>== </a:t>
            </a:r>
            <a:r>
              <a:rPr lang="ko-KR" altLang="en-US" dirty="0"/>
              <a:t>공분산행렬</a:t>
            </a:r>
          </a:p>
        </p:txBody>
      </p:sp>
    </p:spTree>
    <p:extLst>
      <p:ext uri="{BB962C8B-B14F-4D97-AF65-F5344CB8AC3E}">
        <p14:creationId xmlns:p14="http://schemas.microsoft.com/office/powerpoint/2010/main" val="33823735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벡터 </a:t>
            </a:r>
            <a:r>
              <a:rPr lang="en-US" altLang="ko-KR" dirty="0"/>
              <a:t>v</a:t>
            </a:r>
            <a:r>
              <a:rPr lang="ko-KR" altLang="en-US" dirty="0"/>
              <a:t>는 </a:t>
            </a:r>
            <a:r>
              <a:rPr lang="en-US" altLang="ko-KR" dirty="0"/>
              <a:t>0</a:t>
            </a:r>
            <a:r>
              <a:rPr lang="ko-KR" altLang="en-US" dirty="0"/>
              <a:t>이 아니다</a:t>
            </a:r>
            <a:r>
              <a:rPr lang="en-US" altLang="ko-KR" dirty="0"/>
              <a:t>!!!!!!!</a:t>
            </a:r>
          </a:p>
          <a:p>
            <a:endParaRPr lang="en-US" altLang="ko-KR" dirty="0"/>
          </a:p>
          <a:p>
            <a:r>
              <a:rPr lang="ko-KR" altLang="en-US" dirty="0" err="1"/>
              <a:t>역행렬</a:t>
            </a:r>
            <a:r>
              <a:rPr lang="ko-KR" altLang="en-US" dirty="0"/>
              <a:t> </a:t>
            </a:r>
            <a:r>
              <a:rPr lang="en-US" altLang="ko-KR" dirty="0"/>
              <a:t>== </a:t>
            </a:r>
            <a:r>
              <a:rPr lang="ko-KR" altLang="en-US" dirty="0"/>
              <a:t>숫자에서의 역수</a:t>
            </a:r>
            <a:r>
              <a:rPr lang="en-US" altLang="ko-KR" dirty="0"/>
              <a:t>(4</a:t>
            </a:r>
            <a:r>
              <a:rPr lang="ko-KR" altLang="en-US" dirty="0"/>
              <a:t>와 </a:t>
            </a:r>
            <a:r>
              <a:rPr lang="en-US" altLang="ko-KR" dirty="0"/>
              <a:t>1/4)</a:t>
            </a:r>
            <a:r>
              <a:rPr lang="ko-KR" altLang="en-US" dirty="0"/>
              <a:t> </a:t>
            </a:r>
            <a:r>
              <a:rPr lang="en-US" altLang="ko-KR" dirty="0"/>
              <a:t>== </a:t>
            </a:r>
            <a:r>
              <a:rPr lang="ko-KR" altLang="en-US" dirty="0"/>
              <a:t>어느 한 행렬과 그의 역행렬을 곱하면 단위 행렬의 결과가 나올 때 우리는 어느 한 행렬은 역행렬이 </a:t>
            </a:r>
            <a:r>
              <a:rPr lang="ko-KR" altLang="en-US" dirty="0" err="1"/>
              <a:t>존재한다라고</a:t>
            </a:r>
            <a:r>
              <a:rPr lang="ko-KR" altLang="en-US" dirty="0"/>
              <a:t> 한다</a:t>
            </a:r>
            <a:endParaRPr lang="en-US" altLang="ko-KR" dirty="0"/>
          </a:p>
          <a:p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역행렬이 존재하면 안 되는 이유 </a:t>
            </a:r>
            <a:r>
              <a:rPr lang="en-US" altLang="ko-KR" dirty="0"/>
              <a:t>== </a:t>
            </a:r>
            <a:r>
              <a:rPr lang="ko-KR" altLang="en-US" dirty="0"/>
              <a:t>우리는 </a:t>
            </a:r>
            <a:r>
              <a:rPr lang="en-US" altLang="ko-KR" dirty="0"/>
              <a:t>0</a:t>
            </a:r>
            <a:r>
              <a:rPr lang="ko-KR" altLang="en-US" dirty="0"/>
              <a:t>이 아닌 아이젠벡터를 구해야 하기 때문에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Ax = 0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이 되는 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x ≠0 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이 존재한다는 조건을 만족시켜야 한다</a:t>
            </a:r>
            <a:r>
              <a:rPr lang="en-US" altLang="ko-KR" b="0" i="0" dirty="0">
                <a:solidFill>
                  <a:srgbClr val="666666"/>
                </a:solidFill>
                <a:effectLst/>
                <a:latin typeface="AppleSDGothicNeo"/>
              </a:rPr>
              <a:t>. </a:t>
            </a:r>
            <a:r>
              <a:rPr lang="ko-KR" altLang="en-US" b="0" i="0" dirty="0">
                <a:solidFill>
                  <a:srgbClr val="666666"/>
                </a:solidFill>
                <a:effectLst/>
                <a:latin typeface="AppleSDGothicNeo"/>
              </a:rPr>
              <a:t>이 조건이 바로 역행렬을 가지지 않을 조건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행렬식 </a:t>
            </a:r>
            <a:r>
              <a:rPr lang="en-US" altLang="ko-KR" dirty="0"/>
              <a:t>== </a:t>
            </a:r>
            <a:r>
              <a:rPr lang="ko-KR" altLang="en-US" b="1" i="0" dirty="0">
                <a:solidFill>
                  <a:srgbClr val="5F6368"/>
                </a:solidFill>
                <a:effectLst/>
                <a:latin typeface="Apple SD Gothic Neo"/>
              </a:rPr>
              <a:t>행렬식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은 </a:t>
            </a:r>
            <a:r>
              <a:rPr lang="ko-KR" altLang="en-US" b="0" i="0" dirty="0" err="1">
                <a:solidFill>
                  <a:srgbClr val="4D5156"/>
                </a:solidFill>
                <a:effectLst/>
                <a:latin typeface="Apple SD Gothic Neo"/>
              </a:rPr>
              <a:t>행렬로부터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 방정식의 해를 구하기 위해 고안된 것 즉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en-US" altLang="ko-KR" sz="1200" dirty="0">
                <a:solidFill>
                  <a:srgbClr val="494E52"/>
                </a:solidFill>
                <a:latin typeface="+mn-ea"/>
              </a:rPr>
              <a:t>A – </a:t>
            </a:r>
            <a:r>
              <a:rPr lang="el-GR" altLang="ko-KR" sz="1200" dirty="0">
                <a:solidFill>
                  <a:srgbClr val="494E52"/>
                </a:solidFill>
                <a:latin typeface="+mn-ea"/>
              </a:rPr>
              <a:t>λ</a:t>
            </a:r>
            <a:r>
              <a:rPr lang="en-US" altLang="ko-KR" sz="1200" dirty="0">
                <a:solidFill>
                  <a:srgbClr val="494E52"/>
                </a:solidFill>
                <a:latin typeface="+mn-ea"/>
              </a:rPr>
              <a:t>I</a:t>
            </a:r>
            <a:r>
              <a:rPr lang="ko-KR" altLang="en-US" sz="1200" dirty="0">
                <a:solidFill>
                  <a:srgbClr val="494E52"/>
                </a:solidFill>
                <a:latin typeface="+mn-ea"/>
              </a:rPr>
              <a:t>에서 나는 </a:t>
            </a:r>
            <a:r>
              <a:rPr lang="en-US" altLang="ko-KR" sz="1200" dirty="0">
                <a:solidFill>
                  <a:srgbClr val="494E52"/>
                </a:solidFill>
                <a:latin typeface="+mn-ea"/>
              </a:rPr>
              <a:t>A</a:t>
            </a:r>
            <a:r>
              <a:rPr lang="ko-KR" altLang="en-US" sz="1200" dirty="0">
                <a:solidFill>
                  <a:srgbClr val="494E52"/>
                </a:solidFill>
                <a:latin typeface="+mn-ea"/>
              </a:rPr>
              <a:t>와 </a:t>
            </a:r>
            <a:r>
              <a:rPr lang="en-US" altLang="ko-KR" sz="1200" dirty="0">
                <a:solidFill>
                  <a:srgbClr val="494E52"/>
                </a:solidFill>
                <a:latin typeface="+mn-ea"/>
              </a:rPr>
              <a:t>I</a:t>
            </a:r>
            <a:r>
              <a:rPr lang="ko-KR" altLang="en-US" sz="1200" dirty="0">
                <a:solidFill>
                  <a:srgbClr val="494E52"/>
                </a:solidFill>
                <a:latin typeface="+mn-ea"/>
              </a:rPr>
              <a:t>를 알고 </a:t>
            </a:r>
            <a:r>
              <a:rPr lang="el-GR" altLang="ko-KR" sz="1200" dirty="0">
                <a:solidFill>
                  <a:srgbClr val="494E52"/>
                </a:solidFill>
                <a:latin typeface="+mn-ea"/>
              </a:rPr>
              <a:t>λ</a:t>
            </a:r>
            <a:r>
              <a:rPr lang="ko-KR" altLang="en-US" sz="1200" dirty="0">
                <a:solidFill>
                  <a:srgbClr val="494E52"/>
                </a:solidFill>
                <a:latin typeface="+mn-ea"/>
              </a:rPr>
              <a:t>를 알고 싶어 </a:t>
            </a:r>
            <a:r>
              <a:rPr lang="en-US" altLang="ko-KR" sz="1200" dirty="0">
                <a:solidFill>
                  <a:srgbClr val="494E52"/>
                </a:solidFill>
                <a:latin typeface="+mn-ea"/>
              </a:rPr>
              <a:t>=&gt; </a:t>
            </a:r>
            <a:r>
              <a:rPr lang="ko-KR" altLang="en-US" sz="1200" dirty="0">
                <a:solidFill>
                  <a:srgbClr val="494E52"/>
                </a:solidFill>
                <a:latin typeface="+mn-ea"/>
              </a:rPr>
              <a:t>행렬식</a:t>
            </a:r>
            <a:r>
              <a:rPr lang="en-US" altLang="ko-KR" sz="1200" dirty="0">
                <a:solidFill>
                  <a:srgbClr val="494E52"/>
                </a:solidFill>
                <a:latin typeface="+mn-ea"/>
              </a:rPr>
              <a:t>(det == </a:t>
            </a:r>
            <a:r>
              <a:rPr lang="ko-KR" altLang="en-US" sz="1200" dirty="0" err="1">
                <a:solidFill>
                  <a:srgbClr val="494E52"/>
                </a:solidFill>
                <a:latin typeface="+mn-ea"/>
              </a:rPr>
              <a:t>디터미넌트</a:t>
            </a:r>
            <a:r>
              <a:rPr lang="en-US" altLang="ko-KR" sz="1200" dirty="0">
                <a:solidFill>
                  <a:srgbClr val="494E52"/>
                </a:solidFill>
                <a:latin typeface="+mn-ea"/>
              </a:rPr>
              <a:t>) </a:t>
            </a:r>
            <a:r>
              <a:rPr lang="ko-KR" altLang="en-US" sz="1200" dirty="0">
                <a:solidFill>
                  <a:srgbClr val="494E52"/>
                </a:solidFill>
                <a:latin typeface="+mn-ea"/>
              </a:rPr>
              <a:t>이라는 도구를 사용해서 구한다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임의의 두 행렬 간 곱셈을 하기 위해서는 앞 행렬의 열의 수와 뒤 행렬의 행의 수가 같아야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4F0A0F1-FB22-4462-8276-583D229DF4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2727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Observation</a:t>
            </a:r>
            <a:r>
              <a:rPr lang="ko-KR" altLang="en-US" dirty="0"/>
              <a:t> </a:t>
            </a:r>
            <a:r>
              <a:rPr lang="en-US" altLang="ko-KR" dirty="0"/>
              <a:t>==</a:t>
            </a:r>
            <a:r>
              <a:rPr lang="ko-KR" altLang="en-US" dirty="0"/>
              <a:t> </a:t>
            </a:r>
            <a:r>
              <a:rPr lang="ko-KR" altLang="en-US" dirty="0" err="1"/>
              <a:t>관측값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>
                <a:latin typeface="Noto Sans" panose="020B0502040504020204" pitchFamily="34" charset="0"/>
              </a:rPr>
              <a:t>그런데</a:t>
            </a:r>
            <a:r>
              <a:rPr kumimoji="1" lang="en-US" altLang="ko-KR" dirty="0">
                <a:latin typeface="Noto Sans" panose="020B0502040504020204" pitchFamily="34" charset="0"/>
              </a:rPr>
              <a:t>, </a:t>
            </a:r>
            <a:r>
              <a:rPr kumimoji="1" lang="ko-KR" altLang="en-US" dirty="0">
                <a:latin typeface="Noto Sans" panose="020B0502040504020204" pitchFamily="34" charset="0"/>
              </a:rPr>
              <a:t>내가 측정한 변수보다 분산이 작다면</a:t>
            </a:r>
            <a:r>
              <a:rPr kumimoji="1" lang="en-US" altLang="ko-KR" dirty="0">
                <a:latin typeface="Noto Sans" panose="020B0502040504020204" pitchFamily="34" charset="0"/>
              </a:rPr>
              <a:t> </a:t>
            </a:r>
            <a:r>
              <a:rPr kumimoji="1" lang="ko-KR" altLang="en-US" dirty="0">
                <a:latin typeface="Noto Sans" panose="020B0502040504020204" pitchFamily="34" charset="0"/>
              </a:rPr>
              <a:t>설명력이 떨어지는데 해석까지 해줘야 한다는 의미</a:t>
            </a:r>
            <a:r>
              <a:rPr kumimoji="1" lang="en-US" altLang="ko-KR" dirty="0">
                <a:latin typeface="Noto Sans" panose="020B0502040504020204" pitchFamily="34" charset="0"/>
              </a:rPr>
              <a:t> =&gt; </a:t>
            </a:r>
            <a:r>
              <a:rPr kumimoji="1" lang="ko-KR" altLang="en-US" dirty="0">
                <a:latin typeface="Noto Sans" panose="020B0502040504020204" pitchFamily="34" charset="0"/>
              </a:rPr>
              <a:t>비효율적 </a:t>
            </a:r>
            <a:r>
              <a:rPr kumimoji="1" lang="en-US" altLang="ko-KR" dirty="0">
                <a:latin typeface="Noto Sans" panose="020B0502040504020204" pitchFamily="34" charset="0"/>
              </a:rPr>
              <a:t>=&gt; </a:t>
            </a:r>
            <a:r>
              <a:rPr kumimoji="1" lang="ko-KR" altLang="en-US" dirty="0">
                <a:latin typeface="Noto Sans" panose="020B0502040504020204" pitchFamily="34" charset="0"/>
              </a:rPr>
              <a:t>표준화를 거쳐서</a:t>
            </a:r>
            <a:endParaRPr lang="en-US" altLang="ko-KR" dirty="0"/>
          </a:p>
          <a:p>
            <a:r>
              <a:rPr lang="ko-KR" altLang="en-US" dirty="0"/>
              <a:t>내가 측정한 변수보다는 설명력이 더 높은 걸 기준으로 주성분 개수를 설정한다 </a:t>
            </a:r>
            <a:r>
              <a:rPr lang="en-US" altLang="ko-KR" dirty="0"/>
              <a:t>-&gt; </a:t>
            </a:r>
            <a:r>
              <a:rPr lang="ko-KR" altLang="en-US" dirty="0"/>
              <a:t>그래서 </a:t>
            </a:r>
            <a:r>
              <a:rPr lang="en-US" altLang="ko-KR" dirty="0"/>
              <a:t>eigenvalue &gt; 1 </a:t>
            </a:r>
            <a:r>
              <a:rPr lang="ko-KR" altLang="en-US" dirty="0"/>
              <a:t>을 기준으로 주성분 개수를 설정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표준화하는</a:t>
            </a:r>
            <a:r>
              <a:rPr lang="ko-KR" altLang="en-US" dirty="0"/>
              <a:t> 이유</a:t>
            </a:r>
            <a:r>
              <a:rPr lang="en-US" altLang="ko-KR" dirty="0"/>
              <a:t>: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가령 우리가 특정 기기의 센서 데이터를 가지고 있고 해당 데이터는 온도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진동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전류값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사용 시간 등등의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피쳐를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가지고 있다고 하자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endParaRPr lang="en-US" altLang="ko-KR" b="0" i="0" dirty="0">
              <a:solidFill>
                <a:srgbClr val="555555"/>
              </a:solidFill>
              <a:effectLst/>
              <a:latin typeface="AppleSDGothicNeo"/>
            </a:endParaRPr>
          </a:p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테이블의 살펴본 온도 값들의 평균이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-102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이고 대다수의 값들이 큰 음수이며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반면 그 다음 칼럼인 진동 값들은 평균이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3042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이고 대다수의 값들이 큰 양수이면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</a:t>
            </a:r>
          </a:p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피쳐의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값들을 있는 그대로 넣었을 때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이 두 값의 평균과 분산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,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최대 최소 값이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제각각이기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때문에 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피쳐를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비교하기 어렵고 따라서 학습 성능이 떨어질 수밖에 없다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pPr algn="l" latinLnBrk="1"/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 </a:t>
            </a:r>
          </a:p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하지만 표준화를 통해 두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피쳐들의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 값들을 평균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0 </a:t>
            </a:r>
            <a:r>
              <a:rPr lang="ko-KR" altLang="en-US" b="0" i="0" dirty="0" err="1">
                <a:solidFill>
                  <a:srgbClr val="555555"/>
                </a:solidFill>
                <a:effectLst/>
                <a:latin typeface="AppleSDGothicNeo"/>
              </a:rPr>
              <a:t>표편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1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인 표준 정규 분포로 만들어 주거나 값의 범위를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0~1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로 제한하는 정규화 과정을 통해서 위와 같은 상황을 방지할 수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</a:t>
            </a:r>
          </a:p>
          <a:p>
            <a:pPr algn="l" latinLnBrk="1"/>
            <a:r>
              <a:rPr lang="ko-KR" altLang="en-US" b="0" i="0" dirty="0">
                <a:solidFill>
                  <a:srgbClr val="555555"/>
                </a:solidFill>
                <a:effectLst/>
                <a:latin typeface="AppleSDGothicNeo"/>
              </a:rPr>
              <a:t>모델의 학습 성능을 높이기 위해서 해당 값들을 일정한 범위 의 값으로 스케일링 해줄 필요가 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AppleSDGothicNeo"/>
              </a:rPr>
              <a:t>. </a:t>
            </a:r>
          </a:p>
          <a:p>
            <a:endParaRPr lang="en-US" altLang="ko-KR" dirty="0"/>
          </a:p>
          <a:p>
            <a:r>
              <a:rPr lang="en-US" altLang="ko-KR" dirty="0"/>
              <a:t>1</a:t>
            </a:r>
            <a:r>
              <a:rPr lang="ko-KR" altLang="en-US" dirty="0"/>
              <a:t>인 이유</a:t>
            </a:r>
            <a:r>
              <a:rPr lang="en-US" altLang="ko-KR" dirty="0"/>
              <a:t>: </a:t>
            </a:r>
            <a:r>
              <a:rPr kumimoji="1" lang="ko-KR" altLang="en-US" sz="1200" dirty="0">
                <a:latin typeface="Noto Sans" panose="020B0502040504020204" pitchFamily="34" charset="0"/>
              </a:rPr>
              <a:t>보통 </a:t>
            </a:r>
            <a:r>
              <a:rPr kumimoji="1" lang="en-US" altLang="ko-KR" sz="1200" dirty="0">
                <a:latin typeface="Noto Sans" panose="020B0502040504020204" pitchFamily="34" charset="0"/>
              </a:rPr>
              <a:t>PCA</a:t>
            </a:r>
            <a:r>
              <a:rPr kumimoji="1" lang="ko-KR" altLang="en-US" sz="1200" dirty="0">
                <a:latin typeface="Noto Sans" panose="020B0502040504020204" pitchFamily="34" charset="0"/>
              </a:rPr>
              <a:t>를 위해 변수를 표준화하기 때문에 각 변수들의 평균 </a:t>
            </a:r>
            <a:r>
              <a:rPr kumimoji="1" lang="en-US" altLang="ko-KR" sz="1200" dirty="0">
                <a:latin typeface="Noto Sans" panose="020B0502040504020204" pitchFamily="34" charset="0"/>
              </a:rPr>
              <a:t>: 0, </a:t>
            </a:r>
            <a:r>
              <a:rPr kumimoji="1" lang="ko-KR" altLang="en-US" sz="1200" dirty="0">
                <a:latin typeface="Noto Sans" panose="020B0502040504020204" pitchFamily="34" charset="0"/>
              </a:rPr>
              <a:t>분산 </a:t>
            </a:r>
            <a:r>
              <a:rPr kumimoji="1" lang="en-US" altLang="ko-KR" sz="1200" dirty="0">
                <a:latin typeface="Noto Sans" panose="020B0502040504020204" pitchFamily="34" charset="0"/>
              </a:rPr>
              <a:t>: 1</a:t>
            </a:r>
          </a:p>
        </p:txBody>
      </p:sp>
    </p:spTree>
    <p:extLst>
      <p:ext uri="{BB962C8B-B14F-4D97-AF65-F5344CB8AC3E}">
        <p14:creationId xmlns:p14="http://schemas.microsoft.com/office/powerpoint/2010/main" val="2792247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원하는 군집 수만큼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Apple SD Gothic Neo"/>
              </a:rPr>
              <a:t>(k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개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Apple SD Gothic Neo"/>
              </a:rPr>
              <a:t>) 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초기값을 지정하고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각 개체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Apple SD Gothic Neo"/>
              </a:rPr>
              <a:t>(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데이터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Apple SD Gothic Neo"/>
              </a:rPr>
              <a:t>)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를 가까운 초기값에 할당하여 군집을 형성한 뒤</a:t>
            </a:r>
            <a:r>
              <a:rPr lang="en-US" altLang="ko-KR" b="0" i="0" dirty="0">
                <a:solidFill>
                  <a:srgbClr val="E2EEFF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>
                <a:solidFill>
                  <a:srgbClr val="E2EEFF"/>
                </a:solidFill>
                <a:effectLst/>
                <a:latin typeface="Apple SD Gothic Neo"/>
              </a:rPr>
              <a:t>각 군집의 평균을 재계산하여 초기값을 갱신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070462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latin typeface="Noto Sans" panose="020B0502040504020204" pitchFamily="34" charset="0"/>
              </a:rPr>
              <a:t>평균에서 각 데이터 간의 거리 제곱을 모두 합한 값 </a:t>
            </a:r>
            <a:r>
              <a:rPr kumimoji="1" lang="en-US" altLang="ko-KR" sz="1200" dirty="0">
                <a:latin typeface="Noto Sans" panose="020B0502040504020204" pitchFamily="34" charset="0"/>
              </a:rPr>
              <a:t>=&gt;</a:t>
            </a:r>
            <a:r>
              <a:rPr kumimoji="1" lang="ko-KR" altLang="en-US" sz="1200" dirty="0">
                <a:latin typeface="Noto Sans" panose="020B0502040504020204" pitchFamily="34" charset="0"/>
              </a:rPr>
              <a:t> 여기서 평균은 평균점 의미</a:t>
            </a:r>
            <a:endParaRPr kumimoji="1" lang="en-US" altLang="ko-KR" sz="1200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4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4F0A0F1-FB22-4462-8276-583D229DF499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07058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Hierarchical clustering(</a:t>
            </a:r>
            <a:r>
              <a:rPr lang="ko-KR" altLang="en-US" dirty="0"/>
              <a:t>계층적 군집 분석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4F0A0F1-FB22-4462-8276-583D229DF499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24802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최단거리법</a:t>
            </a:r>
            <a:r>
              <a:rPr lang="en-US" altLang="ko-KR" dirty="0"/>
              <a:t>: B AD C </a:t>
            </a:r>
            <a:r>
              <a:rPr lang="ko-KR" altLang="en-US" dirty="0"/>
              <a:t>로 구성되어 있으면 </a:t>
            </a:r>
            <a:r>
              <a:rPr lang="en-US" altLang="ko-KR" dirty="0"/>
              <a:t>AD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사이의 거리를 구할 때는 </a:t>
            </a:r>
            <a:r>
              <a:rPr lang="en-US" altLang="ko-KR" dirty="0"/>
              <a:t>A</a:t>
            </a:r>
            <a:r>
              <a:rPr lang="ko-KR" altLang="en-US" dirty="0"/>
              <a:t>와 </a:t>
            </a:r>
            <a:r>
              <a:rPr lang="en-US" altLang="ko-KR" dirty="0"/>
              <a:t>B </a:t>
            </a:r>
            <a:r>
              <a:rPr lang="ko-KR" altLang="en-US" dirty="0"/>
              <a:t>사이의 거리를</a:t>
            </a:r>
            <a:r>
              <a:rPr lang="en-US" altLang="ko-KR" dirty="0"/>
              <a:t>, AD</a:t>
            </a:r>
            <a:r>
              <a:rPr lang="ko-KR" altLang="en-US" dirty="0"/>
              <a:t>와 </a:t>
            </a:r>
            <a:r>
              <a:rPr lang="en-US" altLang="ko-KR" dirty="0"/>
              <a:t>C </a:t>
            </a:r>
            <a:r>
              <a:rPr lang="ko-KR" altLang="en-US" dirty="0"/>
              <a:t>사이의 거리를 구할 때는 </a:t>
            </a:r>
            <a:r>
              <a:rPr lang="en-US" altLang="ko-KR" dirty="0"/>
              <a:t>D</a:t>
            </a:r>
            <a:r>
              <a:rPr lang="ko-KR" altLang="en-US" dirty="0"/>
              <a:t>와 </a:t>
            </a:r>
            <a:r>
              <a:rPr lang="en-US" altLang="ko-KR" dirty="0"/>
              <a:t>C </a:t>
            </a:r>
            <a:r>
              <a:rPr lang="ko-KR" altLang="en-US" dirty="0"/>
              <a:t>사이의 거리를 구한다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최장거리법</a:t>
            </a:r>
            <a:r>
              <a:rPr lang="en-US" altLang="ko-KR" dirty="0"/>
              <a:t>: </a:t>
            </a:r>
            <a:r>
              <a:rPr lang="ko-KR" altLang="en-US" dirty="0"/>
              <a:t>최단거리법의 반대</a:t>
            </a:r>
            <a:endParaRPr lang="en-US" altLang="ko-KR" dirty="0"/>
          </a:p>
          <a:p>
            <a:r>
              <a:rPr lang="ko-KR" altLang="en-US" dirty="0"/>
              <a:t>평균기준법</a:t>
            </a:r>
            <a:r>
              <a:rPr lang="en-US" altLang="ko-KR" dirty="0"/>
              <a:t>: </a:t>
            </a:r>
            <a:r>
              <a:rPr lang="ko-KR" altLang="en-US" dirty="0"/>
              <a:t>모든 데이터 간의 거리를 계산해서 평균값으로 사용</a:t>
            </a:r>
            <a:endParaRPr lang="en-US" altLang="ko-KR" dirty="0"/>
          </a:p>
          <a:p>
            <a:r>
              <a:rPr lang="ko-KR" altLang="en-US" dirty="0"/>
              <a:t>중앙중심법</a:t>
            </a:r>
            <a:r>
              <a:rPr lang="en-US" altLang="ko-KR" dirty="0"/>
              <a:t>: </a:t>
            </a:r>
            <a:r>
              <a:rPr lang="ko-KR" altLang="en-US" dirty="0"/>
              <a:t>각 군집에서 중심이 되는 데이터 간의 거리를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4F0A0F1-FB22-4462-8276-583D229DF499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38439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범주형 데이터 사용</a:t>
            </a:r>
            <a:r>
              <a:rPr lang="en-US" altLang="ko-KR" dirty="0"/>
              <a:t>: K means</a:t>
            </a:r>
            <a:r>
              <a:rPr lang="ko-KR" altLang="en-US" dirty="0"/>
              <a:t>는 데이터의 평균을 구해야 하기 때문에 범주형 데이터 사용 불가</a:t>
            </a:r>
            <a:endParaRPr lang="en-US" altLang="ko-KR" dirty="0"/>
          </a:p>
          <a:p>
            <a:r>
              <a:rPr lang="ko-KR" altLang="en-US" dirty="0"/>
              <a:t>이상치 민감성</a:t>
            </a:r>
            <a:r>
              <a:rPr lang="en-US" altLang="ko-KR" dirty="0"/>
              <a:t>: Hierarchical clustering</a:t>
            </a:r>
            <a:r>
              <a:rPr lang="ko-KR" altLang="en-US" dirty="0"/>
              <a:t>은 하나하나 데이터를 묶어 나가기 때문에 이상치에 민감하지 않다</a:t>
            </a:r>
            <a:endParaRPr lang="en-US" altLang="ko-KR" dirty="0"/>
          </a:p>
          <a:p>
            <a:r>
              <a:rPr lang="ko-KR" altLang="en-US" dirty="0"/>
              <a:t>데이터 크기</a:t>
            </a:r>
            <a:r>
              <a:rPr lang="en-US" altLang="ko-KR" dirty="0"/>
              <a:t>: Hierarchical clustering</a:t>
            </a:r>
            <a:r>
              <a:rPr lang="ko-KR" altLang="en-US" dirty="0"/>
              <a:t>은</a:t>
            </a:r>
            <a:r>
              <a:rPr lang="en-US" altLang="ko-KR" dirty="0"/>
              <a:t> Dendrogram</a:t>
            </a:r>
            <a:r>
              <a:rPr lang="ko-KR" altLang="en-US" dirty="0"/>
              <a:t>을 보고 결과를 해석해서 군집을 나눠줘야 하기에 큰 데이터에는 </a:t>
            </a:r>
            <a:r>
              <a:rPr lang="en-US" altLang="ko-KR" dirty="0"/>
              <a:t>Dendrogram</a:t>
            </a:r>
            <a:r>
              <a:rPr lang="ko-KR" altLang="en-US" dirty="0"/>
              <a:t>이 커지기 때문에 분석을 수행하기가 어려움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K means</a:t>
            </a:r>
            <a:r>
              <a:rPr lang="ko-KR" altLang="en-US" dirty="0"/>
              <a:t>는 평균을 계산해주면 되기에 큰 데이터여도 상관 없음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84F0A0F1-FB22-4462-8276-583D229DF499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83831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저랑 공부할 파트가 이 비지도학습 파트인데요</a:t>
            </a:r>
            <a:r>
              <a:rPr lang="en-US" altLang="ko-KR" dirty="0"/>
              <a:t>, </a:t>
            </a:r>
            <a:r>
              <a:rPr lang="ko-KR" altLang="en-US" dirty="0"/>
              <a:t>비지도학습의 종류로 어떤 것들이 있는지 살펴보도록 </a:t>
            </a:r>
            <a:r>
              <a:rPr lang="ko-KR" altLang="en-US" dirty="0" err="1"/>
              <a:t>할게요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anomaly detection</a:t>
            </a:r>
            <a:r>
              <a:rPr lang="ko-KR" altLang="en-US" dirty="0"/>
              <a:t>인데요</a:t>
            </a:r>
            <a:r>
              <a:rPr lang="en-US" altLang="ko-KR" dirty="0"/>
              <a:t>, </a:t>
            </a:r>
            <a:r>
              <a:rPr lang="ko-KR" altLang="en-US" dirty="0"/>
              <a:t>평소의 패턴이랑 다른 것들을 잡아낼 때 사용하는게 이 </a:t>
            </a:r>
            <a:r>
              <a:rPr lang="en-US" altLang="ko-KR" dirty="0"/>
              <a:t>anomaly detection</a:t>
            </a:r>
            <a:r>
              <a:rPr lang="ko-KR" altLang="en-US" dirty="0"/>
              <a:t>이에요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카드를 분실했는데 누가 주워서 막 쓴다</a:t>
            </a:r>
            <a:r>
              <a:rPr lang="en-US" altLang="ko-KR" dirty="0"/>
              <a:t>. </a:t>
            </a:r>
            <a:r>
              <a:rPr lang="ko-KR" altLang="en-US" dirty="0"/>
              <a:t>그러면 평소와 다른 패턴으로 소비를 하겠죠</a:t>
            </a:r>
            <a:r>
              <a:rPr lang="en-US" altLang="ko-KR" dirty="0"/>
              <a:t>. </a:t>
            </a:r>
            <a:r>
              <a:rPr lang="ko-KR" altLang="en-US" dirty="0"/>
              <a:t>이런 비정상적인 패턴을 잡아내는데 </a:t>
            </a:r>
            <a:r>
              <a:rPr lang="en-US" altLang="ko-KR" dirty="0"/>
              <a:t>anomaly detection</a:t>
            </a:r>
            <a:r>
              <a:rPr lang="ko-KR" altLang="en-US" dirty="0"/>
              <a:t>을 사용합니다</a:t>
            </a:r>
            <a:r>
              <a:rPr lang="en-US" altLang="ko-KR" dirty="0"/>
              <a:t>.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이걸 하는데 레이블이 필요할까요</a:t>
            </a:r>
            <a:r>
              <a:rPr lang="en-US" altLang="ko-KR" dirty="0"/>
              <a:t>? </a:t>
            </a:r>
            <a:r>
              <a:rPr lang="ko-KR" altLang="en-US" dirty="0"/>
              <a:t>아니죠</a:t>
            </a:r>
            <a:r>
              <a:rPr lang="en-US" altLang="ko-KR" dirty="0"/>
              <a:t>. </a:t>
            </a:r>
            <a:r>
              <a:rPr lang="ko-KR" altLang="en-US" dirty="0"/>
              <a:t>평소의 패턴과 다른 데이터를 골라내면 되는 거라 레이블은 필요 없겠죠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anomaly detection</a:t>
            </a:r>
            <a:r>
              <a:rPr lang="ko-KR" altLang="en-US" dirty="0"/>
              <a:t>은 레이블 없이 학습하는 비지도학습으로 분류됩니다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13A6B79-CA84-4470-8AA2-12D2AB24A35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34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</a:t>
            </a:r>
            <a:r>
              <a:rPr lang="en-US" altLang="ko-KR" dirty="0"/>
              <a:t>time series modeling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음 </a:t>
            </a:r>
            <a:r>
              <a:rPr lang="en-US" altLang="ko-KR" dirty="0"/>
              <a:t>time series data</a:t>
            </a:r>
            <a:r>
              <a:rPr lang="ko-KR" altLang="en-US" dirty="0"/>
              <a:t>로 날씨를 예로 들어 </a:t>
            </a:r>
            <a:r>
              <a:rPr lang="ko-KR" altLang="en-US" dirty="0" err="1"/>
              <a:t>볼게요</a:t>
            </a:r>
            <a:r>
              <a:rPr lang="en-US" altLang="ko-KR" dirty="0"/>
              <a:t>. </a:t>
            </a:r>
            <a:r>
              <a:rPr lang="ko-KR" altLang="en-US" dirty="0"/>
              <a:t>내일 날씨를 예측하고 싶은데</a:t>
            </a:r>
            <a:r>
              <a:rPr lang="en-US" altLang="ko-KR" dirty="0"/>
              <a:t>, </a:t>
            </a:r>
            <a:r>
              <a:rPr lang="ko-KR" altLang="en-US" dirty="0"/>
              <a:t>최근에 계속 비가 왔다면 비가 안온 경우보다 내일 비가 올 확률이 높겠죠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이런 식으로 과거의 상태를 </a:t>
            </a:r>
            <a:r>
              <a:rPr lang="en-US" altLang="ko-KR" dirty="0"/>
              <a:t>state</a:t>
            </a:r>
            <a:r>
              <a:rPr lang="ko-KR" altLang="en-US" dirty="0"/>
              <a:t>라고 하는데</a:t>
            </a:r>
            <a:r>
              <a:rPr lang="en-US" altLang="ko-KR" dirty="0"/>
              <a:t>, </a:t>
            </a:r>
            <a:r>
              <a:rPr lang="ko-KR" altLang="en-US" dirty="0"/>
              <a:t>이 </a:t>
            </a:r>
            <a:r>
              <a:rPr lang="en-US" altLang="ko-KR" dirty="0"/>
              <a:t>state</a:t>
            </a:r>
            <a:r>
              <a:rPr lang="ko-KR" altLang="en-US" dirty="0"/>
              <a:t>를 기반으로 미래의 </a:t>
            </a:r>
            <a:r>
              <a:rPr lang="en-US" altLang="ko-KR" dirty="0"/>
              <a:t>state</a:t>
            </a:r>
            <a:r>
              <a:rPr lang="ko-KR" altLang="en-US" dirty="0"/>
              <a:t>를 예측하는게 </a:t>
            </a:r>
            <a:r>
              <a:rPr lang="en-US" altLang="ko-KR" dirty="0"/>
              <a:t>time series modeling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time series modeling</a:t>
            </a:r>
            <a:r>
              <a:rPr lang="ko-KR" altLang="en-US" dirty="0"/>
              <a:t>은 지도학습 알고리즘도 있고 비지도 학습 알고리즘도 있습니다</a:t>
            </a:r>
            <a:r>
              <a:rPr lang="en-US" altLang="ko-KR" dirty="0"/>
              <a:t>. state</a:t>
            </a:r>
            <a:r>
              <a:rPr lang="ko-KR" altLang="en-US" dirty="0"/>
              <a:t>의 레이블이 있으면 지도학습 알고리즘을 적용할 수 있고</a:t>
            </a:r>
            <a:r>
              <a:rPr lang="en-US" altLang="ko-KR" dirty="0"/>
              <a:t>, </a:t>
            </a:r>
            <a:r>
              <a:rPr lang="ko-KR" altLang="en-US" dirty="0"/>
              <a:t>레이블이 없으면 비지도학습 알고리즘을 사용합니다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13A6B79-CA84-4470-8AA2-12D2AB24A35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5289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 다음은 </a:t>
            </a:r>
            <a:r>
              <a:rPr lang="en-US" altLang="ko-KR" dirty="0"/>
              <a:t>dimension reduction, </a:t>
            </a:r>
            <a:r>
              <a:rPr lang="ko-KR" altLang="en-US" dirty="0"/>
              <a:t>차원 축소라고 하는데요</a:t>
            </a:r>
            <a:r>
              <a:rPr lang="en-US" altLang="ko-KR" dirty="0"/>
              <a:t>, </a:t>
            </a:r>
            <a:r>
              <a:rPr lang="ko-KR" altLang="en-US" dirty="0"/>
              <a:t>내가 가진 데이터에 불필요한 정보가 많을 때 </a:t>
            </a:r>
            <a:r>
              <a:rPr lang="en-US" altLang="ko-KR" dirty="0" err="1"/>
              <a:t>demension</a:t>
            </a:r>
            <a:r>
              <a:rPr lang="en-US" altLang="ko-KR" dirty="0"/>
              <a:t> </a:t>
            </a:r>
            <a:r>
              <a:rPr lang="en-US" altLang="ko-KR" dirty="0" err="1"/>
              <a:t>redution</a:t>
            </a:r>
            <a:r>
              <a:rPr lang="ko-KR" altLang="en-US" dirty="0"/>
              <a:t>을 사용합니다</a:t>
            </a:r>
            <a:r>
              <a:rPr lang="en-US" altLang="ko-KR" dirty="0"/>
              <a:t>. </a:t>
            </a:r>
          </a:p>
          <a:p>
            <a:br>
              <a:rPr lang="en-US" altLang="ko-KR" dirty="0"/>
            </a:br>
            <a:r>
              <a:rPr lang="ko-KR" altLang="en-US" dirty="0" err="1"/>
              <a:t>초고화질</a:t>
            </a:r>
            <a:r>
              <a:rPr lang="ko-KR" altLang="en-US" dirty="0"/>
              <a:t> 사진을 저희가 인물 구분은 되는 수준의 일반 화질로 용량을 줄여 보신 적이 있다면 그 원리에 빗대서 쉽게 이해하실 수 있을 </a:t>
            </a:r>
            <a:r>
              <a:rPr lang="ko-KR" altLang="en-US" dirty="0" err="1"/>
              <a:t>거에요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예를 들어</a:t>
            </a:r>
            <a:r>
              <a:rPr lang="en-US" altLang="ko-KR" dirty="0"/>
              <a:t>, 1000*1000</a:t>
            </a:r>
            <a:r>
              <a:rPr lang="ko-KR" altLang="en-US" dirty="0"/>
              <a:t>의 사진이 있다고 </a:t>
            </a:r>
            <a:r>
              <a:rPr lang="ko-KR" altLang="en-US" dirty="0" err="1"/>
              <a:t>해볼게요</a:t>
            </a:r>
            <a:r>
              <a:rPr lang="en-US" altLang="ko-KR" dirty="0"/>
              <a:t>. </a:t>
            </a:r>
            <a:r>
              <a:rPr lang="ko-KR" altLang="en-US" dirty="0"/>
              <a:t>그럼 </a:t>
            </a:r>
            <a:r>
              <a:rPr lang="en-US" altLang="ko-KR" dirty="0"/>
              <a:t>1000*1000</a:t>
            </a:r>
            <a:r>
              <a:rPr lang="ko-KR" altLang="en-US" dirty="0"/>
              <a:t>이니까 </a:t>
            </a:r>
            <a:r>
              <a:rPr lang="en-US" altLang="ko-KR" dirty="0"/>
              <a:t>100</a:t>
            </a:r>
            <a:r>
              <a:rPr lang="ko-KR" altLang="en-US" dirty="0"/>
              <a:t>만개의 데이터가 있는 거죠</a:t>
            </a:r>
            <a:r>
              <a:rPr lang="en-US" altLang="ko-KR" dirty="0"/>
              <a:t>?</a:t>
            </a:r>
            <a:br>
              <a:rPr lang="en-US" altLang="ko-KR" dirty="0"/>
            </a:br>
            <a:r>
              <a:rPr lang="ko-KR" altLang="en-US" dirty="0"/>
              <a:t>그런데 실제로 우리가 그 사진을 이해하는 데는 </a:t>
            </a:r>
            <a:r>
              <a:rPr lang="en-US" altLang="ko-KR" dirty="0"/>
              <a:t>100</a:t>
            </a:r>
            <a:r>
              <a:rPr lang="ko-KR" altLang="en-US" dirty="0"/>
              <a:t>만개의 데이터가 필요하지는 않을 </a:t>
            </a:r>
            <a:r>
              <a:rPr lang="ko-KR" altLang="en-US" dirty="0" err="1"/>
              <a:t>거에요</a:t>
            </a:r>
            <a:r>
              <a:rPr lang="en-US" altLang="ko-KR" dirty="0"/>
              <a:t>. </a:t>
            </a:r>
            <a:r>
              <a:rPr lang="ko-KR" altLang="en-US" dirty="0"/>
              <a:t>이럴 때 차원 축소</a:t>
            </a:r>
            <a:r>
              <a:rPr lang="en-US" altLang="ko-KR" dirty="0"/>
              <a:t>, dimension reduction</a:t>
            </a:r>
            <a:r>
              <a:rPr lang="ko-KR" altLang="en-US" dirty="0"/>
              <a:t>을 해줘서 데이터의 양</a:t>
            </a:r>
            <a:r>
              <a:rPr lang="en-US" altLang="ko-KR" dirty="0"/>
              <a:t>, </a:t>
            </a:r>
            <a:r>
              <a:rPr lang="ko-KR" altLang="en-US" dirty="0"/>
              <a:t>크기를 확 줄여줄 수 있습니다</a:t>
            </a:r>
            <a:r>
              <a:rPr lang="en-US" altLang="ko-KR" dirty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13A6B79-CA84-4470-8AA2-12D2AB24A35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0550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</a:t>
            </a:r>
            <a:r>
              <a:rPr lang="en-US" altLang="ko-KR" dirty="0"/>
              <a:t>latent variable model</a:t>
            </a:r>
            <a:r>
              <a:rPr lang="ko-KR" altLang="en-US" dirty="0"/>
              <a:t>은 내 데이터에서 </a:t>
            </a:r>
            <a:r>
              <a:rPr lang="en-US" altLang="ko-KR" dirty="0"/>
              <a:t>latent variable</a:t>
            </a:r>
            <a:r>
              <a:rPr lang="ko-KR" altLang="en-US" dirty="0"/>
              <a:t>을 찾아주는 알고리즘이라고 보시면 됩니다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여기서 </a:t>
            </a:r>
            <a:r>
              <a:rPr lang="en-US" altLang="ko-KR" dirty="0"/>
              <a:t>latent</a:t>
            </a:r>
            <a:r>
              <a:rPr lang="ko-KR" altLang="en-US" dirty="0"/>
              <a:t>는 숨은</a:t>
            </a:r>
            <a:r>
              <a:rPr lang="en-US" altLang="ko-KR" dirty="0"/>
              <a:t>, </a:t>
            </a:r>
            <a:r>
              <a:rPr lang="ko-KR" altLang="en-US" dirty="0"/>
              <a:t>잠재의 라는 </a:t>
            </a:r>
            <a:r>
              <a:rPr lang="ko-KR" altLang="en-US" dirty="0" err="1"/>
              <a:t>의미에요</a:t>
            </a:r>
            <a:r>
              <a:rPr lang="en-US" altLang="ko-KR" dirty="0"/>
              <a:t>. </a:t>
            </a:r>
            <a:r>
              <a:rPr lang="ko-KR" altLang="en-US" dirty="0"/>
              <a:t>그래서 </a:t>
            </a:r>
            <a:r>
              <a:rPr lang="en-US" altLang="ko-KR" dirty="0"/>
              <a:t>latent variable</a:t>
            </a:r>
            <a:r>
              <a:rPr lang="ko-KR" altLang="en-US" dirty="0"/>
              <a:t>을 찾는다는 말의 의미는 내가 측정한 변수</a:t>
            </a:r>
            <a:r>
              <a:rPr lang="en-US" altLang="ko-KR" dirty="0"/>
              <a:t>(variable) </a:t>
            </a:r>
            <a:r>
              <a:rPr lang="ko-KR" altLang="en-US" dirty="0"/>
              <a:t>보다 내 데이터를 더 잘 설명해주는 숨겨진 </a:t>
            </a:r>
            <a:r>
              <a:rPr lang="en-US" altLang="ko-KR" dirty="0"/>
              <a:t>variable</a:t>
            </a:r>
            <a:r>
              <a:rPr lang="ko-KR" altLang="en-US" dirty="0"/>
              <a:t>을 찾는 것이다 라고 이해하시면 되겠습니다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이 </a:t>
            </a:r>
            <a:r>
              <a:rPr lang="en-US" altLang="ko-KR" dirty="0"/>
              <a:t>latent variable model</a:t>
            </a:r>
            <a:r>
              <a:rPr lang="ko-KR" altLang="en-US" dirty="0"/>
              <a:t>은 차원 축소와 연결돼 있는 개념입니다</a:t>
            </a:r>
            <a:r>
              <a:rPr lang="en-US" altLang="ko-KR" dirty="0"/>
              <a:t>. </a:t>
            </a:r>
            <a:r>
              <a:rPr lang="ko-KR" altLang="en-US" dirty="0"/>
              <a:t>내 데이터를 잘 설명해주는 </a:t>
            </a:r>
            <a:r>
              <a:rPr lang="en-US" altLang="ko-KR" dirty="0"/>
              <a:t>latent variable</a:t>
            </a:r>
            <a:r>
              <a:rPr lang="ko-KR" altLang="en-US" dirty="0"/>
              <a:t>을 찾고</a:t>
            </a:r>
            <a:r>
              <a:rPr lang="en-US" altLang="ko-KR" dirty="0"/>
              <a:t>, </a:t>
            </a:r>
            <a:r>
              <a:rPr lang="ko-KR" altLang="en-US" dirty="0"/>
              <a:t>설명을 잘 못하는 </a:t>
            </a:r>
            <a:r>
              <a:rPr lang="en-US" altLang="ko-KR" dirty="0"/>
              <a:t>variable</a:t>
            </a:r>
            <a:r>
              <a:rPr lang="ko-KR" altLang="en-US" dirty="0"/>
              <a:t>들을 </a:t>
            </a:r>
            <a:r>
              <a:rPr lang="ko-KR" altLang="en-US" dirty="0" err="1"/>
              <a:t>없애주면</a:t>
            </a:r>
            <a:r>
              <a:rPr lang="ko-KR" altLang="en-US" dirty="0"/>
              <a:t> 그게 차원 축소가 </a:t>
            </a:r>
            <a:r>
              <a:rPr lang="ko-KR" altLang="en-US" dirty="0" err="1"/>
              <a:t>되는거죠</a:t>
            </a:r>
            <a:r>
              <a:rPr lang="en-US" altLang="ko-KR" dirty="0"/>
              <a:t>. 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그래서</a:t>
            </a:r>
            <a:r>
              <a:rPr lang="en-US" altLang="ko-KR" dirty="0"/>
              <a:t>, </a:t>
            </a:r>
            <a:r>
              <a:rPr lang="ko-KR" altLang="en-US" dirty="0"/>
              <a:t>여기 그림에서는 </a:t>
            </a:r>
            <a:r>
              <a:rPr lang="en-US" altLang="ko-KR" dirty="0" err="1"/>
              <a:t>demension</a:t>
            </a:r>
            <a:r>
              <a:rPr lang="en-US" altLang="ko-KR" dirty="0"/>
              <a:t> reduction</a:t>
            </a:r>
            <a:r>
              <a:rPr lang="ko-KR" altLang="en-US" dirty="0"/>
              <a:t>이랑 </a:t>
            </a:r>
            <a:r>
              <a:rPr lang="en-US" altLang="ko-KR" dirty="0"/>
              <a:t>latent variable model</a:t>
            </a:r>
            <a:r>
              <a:rPr lang="ko-KR" altLang="en-US" dirty="0"/>
              <a:t>이랑 나눠져 있는데</a:t>
            </a:r>
            <a:r>
              <a:rPr lang="en-US" altLang="ko-KR" dirty="0"/>
              <a:t>, </a:t>
            </a:r>
            <a:r>
              <a:rPr lang="ko-KR" altLang="en-US" dirty="0"/>
              <a:t>큰 틀에서 보면 같이 묶을 수 있다 라고 생각하시면 될 것 같습니다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213A6B79-CA84-4470-8AA2-12D2AB24A35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0719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200" dirty="0">
                <a:solidFill>
                  <a:srgbClr val="FF0000"/>
                </a:solidFill>
                <a:latin typeface="Noto Sans" panose="020B0502040504020204" pitchFamily="34" charset="0"/>
              </a:rPr>
              <a:t>분산을 가장 잘 설명해주는 축 </a:t>
            </a:r>
            <a:r>
              <a:rPr kumimoji="1" lang="en-US" altLang="ko-KR" sz="1200" dirty="0">
                <a:solidFill>
                  <a:srgbClr val="FF0000"/>
                </a:solidFill>
                <a:latin typeface="Noto Sans" panose="020B0502040504020204" pitchFamily="34" charset="0"/>
              </a:rPr>
              <a:t>==</a:t>
            </a:r>
            <a:r>
              <a:rPr kumimoji="1" lang="ko-KR" altLang="en-US" sz="1200" dirty="0">
                <a:solidFill>
                  <a:srgbClr val="FF0000"/>
                </a:solidFill>
                <a:latin typeface="Noto Sans" panose="020B0502040504020204" pitchFamily="34" charset="0"/>
              </a:rPr>
              <a:t> 분산이 가장 큰 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3830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공이 몇 개 있는지를 확인하는데 </a:t>
            </a:r>
            <a:r>
              <a:rPr lang="en-US" altLang="ko-KR" dirty="0"/>
              <a:t>9</a:t>
            </a:r>
            <a:r>
              <a:rPr lang="ko-KR" altLang="en-US" dirty="0"/>
              <a:t>만 차원의 데이터를 확인할 필요는 없다</a:t>
            </a:r>
          </a:p>
        </p:txBody>
      </p:sp>
    </p:spTree>
    <p:extLst>
      <p:ext uri="{BB962C8B-B14F-4D97-AF65-F5344CB8AC3E}">
        <p14:creationId xmlns:p14="http://schemas.microsoft.com/office/powerpoint/2010/main" val="1313439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세 번째 축은 두 번째 축과 직교하면서 분산을 최대한 보존하는</a:t>
            </a:r>
            <a:r>
              <a:rPr lang="en-US" altLang="ko-KR" dirty="0"/>
              <a:t>(</a:t>
            </a:r>
            <a:r>
              <a:rPr lang="ko-KR" altLang="en-US" dirty="0"/>
              <a:t>최대화하는</a:t>
            </a:r>
            <a:r>
              <a:rPr lang="en-US" altLang="ko-KR" dirty="0"/>
              <a:t>) </a:t>
            </a:r>
            <a:r>
              <a:rPr lang="ko-KR" altLang="en-US" dirty="0"/>
              <a:t>벡터 </a:t>
            </a:r>
            <a:r>
              <a:rPr lang="en-US" altLang="ko-KR" dirty="0"/>
              <a:t>=&gt; 3</a:t>
            </a:r>
            <a:r>
              <a:rPr lang="ko-KR" altLang="en-US" dirty="0"/>
              <a:t>차원 상에서 표현 가능</a:t>
            </a:r>
          </a:p>
        </p:txBody>
      </p:sp>
    </p:spTree>
    <p:extLst>
      <p:ext uri="{BB962C8B-B14F-4D97-AF65-F5344CB8AC3E}">
        <p14:creationId xmlns:p14="http://schemas.microsoft.com/office/powerpoint/2010/main" val="1985774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분산의 방향 </a:t>
            </a:r>
            <a:r>
              <a:rPr lang="en-US" altLang="ko-KR" dirty="0"/>
              <a:t>== </a:t>
            </a:r>
            <a:r>
              <a:rPr lang="ko-KR" altLang="en-US" dirty="0"/>
              <a:t>축</a:t>
            </a:r>
          </a:p>
        </p:txBody>
      </p:sp>
    </p:spTree>
    <p:extLst>
      <p:ext uri="{BB962C8B-B14F-4D97-AF65-F5344CB8AC3E}">
        <p14:creationId xmlns:p14="http://schemas.microsoft.com/office/powerpoint/2010/main" val="20908508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AD6034-A0DB-F6F6-3E63-1EAE2C6DD5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047EE2-445E-2CDA-EE93-4375E5F72A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3BF2D4F-7B89-20CA-6643-BB91DE206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68DF499-8D42-35E1-35DE-50C4ED6C0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DD7B46-8430-D999-3858-8186A0D7B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1042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896FF6-34CC-4C5A-BC75-419DDDFF3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42C058E-69F2-39E2-C2B1-1D4679821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CA72460-DCF4-8A99-A4BF-91696ADD0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4ADEB0-1C7C-FA54-A8A4-55D17404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D118AE-8782-3F35-9A60-32A2325A1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0965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9461091-C4D5-2C36-76CA-F692908792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B2CA6AB-E7C1-17E7-10D6-F79E6E684E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26B8BF-23CB-7FF8-1FEC-F641389BB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CC3833-A919-13F9-2C22-47EB5B66A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492583-64C5-C45C-5416-1C48D81A8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130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한 줄 메세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0">
            <a:extLst>
              <a:ext uri="{FF2B5EF4-FFF2-40B4-BE49-F238E27FC236}">
                <a16:creationId xmlns:a16="http://schemas.microsoft.com/office/drawing/2014/main" id="{0DB73C5E-A477-4148-A17D-8FBFC94B84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23228" y="333887"/>
            <a:ext cx="10930266" cy="342659"/>
          </a:xfrm>
          <a:prstGeom prst="rect">
            <a:avLst/>
          </a:prstGeom>
        </p:spPr>
        <p:txBody>
          <a:bodyPr/>
          <a:lstStyle>
            <a:lvl1pPr>
              <a:defRPr sz="2400">
                <a:ln>
                  <a:solidFill>
                    <a:schemeClr val="tx1">
                      <a:alpha val="0"/>
                    </a:schemeClr>
                  </a:solidFill>
                </a:ln>
                <a:latin typeface="Noto Sans CJK KR Medium" panose="020B0600000000000000" pitchFamily="34" charset="-127"/>
                <a:ea typeface="Noto Sans CJK KR Medium" panose="020B0600000000000000" pitchFamily="34" charset="-127"/>
              </a:defRPr>
            </a:lvl1pPr>
          </a:lstStyle>
          <a:p>
            <a:r>
              <a:rPr lang="ko-KR" altLang="en-US"/>
              <a:t>슬라이드 핵심 내용이 한 줄이라면 이 슬라이드를 이용해 주세요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516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BD97A-4836-FF1E-E42F-A43D3269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046858-CCCD-5916-42B0-A99637596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A3C8F7-3573-B868-0731-7BD9334E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DC7FEB-6784-2786-48BD-DBBCBB9D7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D3E717-8810-AB15-5B6F-47AA75964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06989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02ABC-6616-F749-F551-0CE96EAAF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7EF038A-78A3-401E-9BF9-A31C254830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155642-2F4B-943A-23B1-8D0ECB30E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8BDEA6-94A4-F1F9-25D3-EDEEFD877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D737C4-E408-473D-8AEA-A8556E9E6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0013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DAF15-52BA-B133-BA42-A48C979B9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D8C0FC8-8D87-CCAC-E873-8008228A55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50D1C65-9179-3E50-BE89-6C24E49880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E718267-8C82-C042-7204-367F54E811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6D10482-69B0-4768-9EC4-FB1F5876C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3A5C90-CC75-5B80-B719-0B57C9CB5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02114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492F5-5976-4D19-FAB6-1F36F0122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FF38D5-03A1-18BD-FFB3-3380301713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3E1D83A-47D8-2503-7D93-5FCB3B2FB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4CE6E2-9FB6-44C6-3552-A681872391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C9319AA-51FF-52A1-1EE8-CF4093D278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7745B9B-EC0C-63A1-2115-32E4D3A852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F19E026-870E-D5BD-8B4B-C815C403BC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66D9E48-03F0-842C-C1F9-75FC432ED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601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40F8EE-40AD-55C4-3611-C669D7FB2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4D5395-0E52-D311-1398-DCE9B1D6A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7B2ED9D-EBA2-B71A-4444-1E88DBF9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8D2BC7E-9B37-9C42-647C-2F24F4D0B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80565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6D4BD2-1771-AA3F-4C52-8EB943F2E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428EE3-416A-68B1-5886-F3BF7AD633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4E75574-D4BC-DCDE-4503-0A4CFF845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81766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E5A507-EE70-C651-59DE-85C9A808E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1CACA9-D8A0-F079-3ADB-0BF746B15B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8EFBEA-C34B-8E26-518B-38C02A6DDB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FA3D7C8-17DB-98C7-E06A-8218A3F39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FBB80B-5944-EB74-9E05-AD7BAB279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E82E41-CF94-768C-8265-D12436A80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2660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7DD159-DB3C-5983-893E-DCC44FA17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2026178-FF6B-8A60-33FF-27D2344645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EB25C94-A9D7-F7DA-FD4F-59C86A258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8BC7774-B5EF-E84D-9ECF-9A44A2B6C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8260E4-C1A5-8C85-1464-A5D8B85EF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4876AA-A66D-2EAD-0F5F-6100D79735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32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3D44F95-D7BD-D4AD-662D-AD14EE4C07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ACD9769-7AF5-8DD7-C861-A1EC86533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1E569E-1CFA-2D41-280D-73A09540D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5B9DF-2E80-4B88-AD17-8BB333F0A9A4}" type="datetimeFigureOut">
              <a:rPr lang="ko-KR" altLang="en-US" smtClean="0"/>
              <a:t>2024-01-05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92E5EE-05DE-972E-0B10-1814D163BA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3C9498-0901-DDC4-5B91-08E2ACB96D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798309-0966-4C5F-AC15-E0B7BCDDDD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183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://stanford.edu/~cpiech/cs221/handouts/kmeans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stanford.edu/~cpiech/cs221/handouts/kmeans.html" TargetMode="Externa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m.blog.naver.com/PostView.nhn?blogId=samsjang&amp;logNo=220980080522&amp;proxyReferer=https://www.google.com/" TargetMode="Externa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5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link.springer.com/referenceworkentry/10.1007/978-0-387-30164-8_426" TargetMode="Externa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tanford.edu/~cpiech/cs221/handouts/kmeans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researchgate.net/publication/282897075_The_Information_Filtering_of_Gene_Network_for_Chronic_Diseases_Social_Network_Perspective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hyperlink" Target="https://sosal.kr/610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ingwithalex.com/hierarchical-clustering/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hyperlink" Target="https://sosal.kr/610" TargetMode="Externa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2.tiff"/><Relationship Id="rId4" Type="http://schemas.openxmlformats.org/officeDocument/2006/relationships/image" Target="../media/image31.tif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stats.stackexchange.com/questions/2691/making-sense-of-principal-component-analysis-eigenvectors-eigenvalues" TargetMode="Externa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F72DBE-C8F0-A668-5BE2-85D4B3BEC7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17073"/>
            <a:ext cx="9144000" cy="2387600"/>
          </a:xfrm>
        </p:spPr>
        <p:txBody>
          <a:bodyPr/>
          <a:lstStyle/>
          <a:p>
            <a:r>
              <a:rPr lang="ko-KR" altLang="en-US" dirty="0"/>
              <a:t>비지도학습의 개념 이해</a:t>
            </a:r>
          </a:p>
        </p:txBody>
      </p:sp>
    </p:spTree>
    <p:extLst>
      <p:ext uri="{BB962C8B-B14F-4D97-AF65-F5344CB8AC3E}">
        <p14:creationId xmlns:p14="http://schemas.microsoft.com/office/powerpoint/2010/main" val="20069259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PCA (</a:t>
            </a:r>
            <a:r>
              <a:rPr lang="ko-KR" altLang="en-US" dirty="0"/>
              <a:t>주성분 분석</a:t>
            </a:r>
            <a:r>
              <a:rPr lang="en-US" altLang="ko-KR" dirty="0"/>
              <a:t>)</a:t>
            </a:r>
            <a:r>
              <a:rPr lang="ko-KR" altLang="en-US" dirty="0"/>
              <a:t>의 개념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7305205" cy="2728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dirty="0"/>
              <a:t>언제 </a:t>
            </a:r>
            <a:r>
              <a:rPr lang="en-US" altLang="ko-KR" dirty="0"/>
              <a:t>PCA </a:t>
            </a:r>
            <a:r>
              <a:rPr lang="ko-KR" altLang="en-US" dirty="0" err="1"/>
              <a:t>를</a:t>
            </a:r>
            <a:r>
              <a:rPr lang="ko-KR" altLang="en-US" dirty="0"/>
              <a:t> 사용하나요</a:t>
            </a:r>
            <a:r>
              <a:rPr lang="en-US" altLang="ko-KR" dirty="0"/>
              <a:t>? 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내 데이터에 쓸데 없는 정보들이 너무 많아 양을 줄이고 싶을 때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내 데이터에 잠재하는 변수</a:t>
            </a:r>
            <a:r>
              <a:rPr kumimoji="1" lang="en-US" altLang="ko-KR" dirty="0">
                <a:latin typeface="Noto Sans" panose="020B0502040504020204" pitchFamily="34" charset="0"/>
              </a:rPr>
              <a:t>(latent variable)</a:t>
            </a:r>
            <a:r>
              <a:rPr kumimoji="1" lang="ko-KR" altLang="en-US" dirty="0">
                <a:latin typeface="Noto Sans" panose="020B0502040504020204" pitchFamily="34" charset="0"/>
              </a:rPr>
              <a:t>을 확인하고 싶을 때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분석하기 전 의미 없는 변수들을 가려내고 싶을 때</a:t>
            </a:r>
            <a:endParaRPr kumimoji="1" lang="en-US" altLang="ko-KR" b="1" dirty="0">
              <a:latin typeface="Noto Sans" panose="020B050204050402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각 변수들의 가중치를 확인 후 판단</a:t>
            </a: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453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이미지 데이터에서 사용하는 </a:t>
            </a:r>
            <a:r>
              <a:rPr lang="en-US" altLang="ko-KR" dirty="0"/>
              <a:t>PCA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CB093C8-BDF6-D449-95F7-CF1ED8EFA4A0}"/>
              </a:ext>
            </a:extLst>
          </p:cNvPr>
          <p:cNvSpPr/>
          <p:nvPr/>
        </p:nvSpPr>
        <p:spPr>
          <a:xfrm>
            <a:off x="7410607" y="1227811"/>
            <a:ext cx="2565071" cy="2588818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4D7EBCCF-1B1C-B847-B077-8A318DEC2D3B}"/>
              </a:ext>
            </a:extLst>
          </p:cNvPr>
          <p:cNvSpPr/>
          <p:nvPr/>
        </p:nvSpPr>
        <p:spPr>
          <a:xfrm>
            <a:off x="7840253" y="1880951"/>
            <a:ext cx="237507" cy="2375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BA14E799-C3B7-1149-95DE-3E72A013ECC2}"/>
              </a:ext>
            </a:extLst>
          </p:cNvPr>
          <p:cNvSpPr/>
          <p:nvPr/>
        </p:nvSpPr>
        <p:spPr>
          <a:xfrm>
            <a:off x="8052030" y="2825040"/>
            <a:ext cx="237507" cy="2375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CBF17F5-2BA8-5D44-89B3-D013CC537F36}"/>
              </a:ext>
            </a:extLst>
          </p:cNvPr>
          <p:cNvSpPr/>
          <p:nvPr/>
        </p:nvSpPr>
        <p:spPr>
          <a:xfrm>
            <a:off x="9128926" y="2964574"/>
            <a:ext cx="237507" cy="2375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8DAC2A5-6EFF-6B4E-8166-23EC7656BDCB}"/>
              </a:ext>
            </a:extLst>
          </p:cNvPr>
          <p:cNvSpPr/>
          <p:nvPr/>
        </p:nvSpPr>
        <p:spPr>
          <a:xfrm>
            <a:off x="9212131" y="1753291"/>
            <a:ext cx="237507" cy="2375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3465534-29D2-B34F-AB20-7053DA85EB07}"/>
              </a:ext>
            </a:extLst>
          </p:cNvPr>
          <p:cNvSpPr/>
          <p:nvPr/>
        </p:nvSpPr>
        <p:spPr>
          <a:xfrm>
            <a:off x="8665789" y="2296586"/>
            <a:ext cx="237507" cy="23750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오른쪽 대괄호[R] 13">
            <a:extLst>
              <a:ext uri="{FF2B5EF4-FFF2-40B4-BE49-F238E27FC236}">
                <a16:creationId xmlns:a16="http://schemas.microsoft.com/office/drawing/2014/main" id="{17272980-156D-A54D-9986-8BEFEBD10D1A}"/>
              </a:ext>
            </a:extLst>
          </p:cNvPr>
          <p:cNvSpPr/>
          <p:nvPr/>
        </p:nvSpPr>
        <p:spPr>
          <a:xfrm rot="10800000">
            <a:off x="7196850" y="1251557"/>
            <a:ext cx="167632" cy="256507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1E1ADD-F4F2-D241-AA27-2DEB4DE6D688}"/>
              </a:ext>
            </a:extLst>
          </p:cNvPr>
          <p:cNvSpPr txBox="1"/>
          <p:nvPr/>
        </p:nvSpPr>
        <p:spPr>
          <a:xfrm>
            <a:off x="6777918" y="2415340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300</a:t>
            </a:r>
            <a:endParaRPr kumimoji="1" lang="ko-KR" altLang="en-US" sz="1200" dirty="0"/>
          </a:p>
        </p:txBody>
      </p:sp>
      <p:sp>
        <p:nvSpPr>
          <p:cNvPr id="16" name="오른쪽 대괄호[R] 15">
            <a:extLst>
              <a:ext uri="{FF2B5EF4-FFF2-40B4-BE49-F238E27FC236}">
                <a16:creationId xmlns:a16="http://schemas.microsoft.com/office/drawing/2014/main" id="{67CCBABA-FA1C-7F47-8B46-E879BA09F815}"/>
              </a:ext>
            </a:extLst>
          </p:cNvPr>
          <p:cNvSpPr/>
          <p:nvPr/>
        </p:nvSpPr>
        <p:spPr>
          <a:xfrm rot="16200000">
            <a:off x="8609326" y="-204653"/>
            <a:ext cx="167632" cy="2565071"/>
          </a:xfrm>
          <a:prstGeom prst="righ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C5E030C-44B5-4D41-A3F8-C1745AE70A32}"/>
              </a:ext>
            </a:extLst>
          </p:cNvPr>
          <p:cNvSpPr txBox="1"/>
          <p:nvPr/>
        </p:nvSpPr>
        <p:spPr>
          <a:xfrm>
            <a:off x="8482988" y="712568"/>
            <a:ext cx="4203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dirty="0"/>
              <a:t>300</a:t>
            </a:r>
            <a:endParaRPr kumimoji="1"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7BC02-413B-DA4E-9316-7CF16A3A0690}"/>
              </a:ext>
            </a:extLst>
          </p:cNvPr>
          <p:cNvSpPr txBox="1"/>
          <p:nvPr/>
        </p:nvSpPr>
        <p:spPr>
          <a:xfrm>
            <a:off x="472531" y="701517"/>
            <a:ext cx="4711546" cy="32758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90000 </a:t>
            </a:r>
            <a:r>
              <a:rPr kumimoji="1" lang="ko-KR" altLang="en-US" dirty="0">
                <a:latin typeface="Noto Sans" panose="020B0502040504020204" pitchFamily="34" charset="0"/>
              </a:rPr>
              <a:t>픽셀의 그림 파일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공이 몇 개 있는지 찾아보자 </a:t>
            </a:r>
            <a:r>
              <a:rPr kumimoji="1" lang="en-US" altLang="ko-KR" dirty="0">
                <a:latin typeface="Noto Sans" panose="020B0502040504020204" pitchFamily="34" charset="0"/>
              </a:rPr>
              <a:t>!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  <a:ea typeface="Noto Sans" panose="020B0502040504020204" pitchFamily="34" charset="0"/>
              </a:rPr>
              <a:t>필요한 정보는 공인지</a:t>
            </a:r>
            <a:r>
              <a:rPr kumimoji="1" lang="en-US" altLang="ko-KR" sz="1600" dirty="0">
                <a:latin typeface="Noto Sans" panose="020B0502040504020204" pitchFamily="34" charset="0"/>
                <a:ea typeface="Noto Sans" panose="020B0502040504020204" pitchFamily="34" charset="0"/>
              </a:rPr>
              <a:t>/</a:t>
            </a:r>
            <a:r>
              <a:rPr kumimoji="1" lang="ko-KR" altLang="en-US" sz="1600" dirty="0">
                <a:latin typeface="Noto Sans" panose="020B0502040504020204" pitchFamily="34" charset="0"/>
                <a:ea typeface="Noto Sans" panose="020B0502040504020204" pitchFamily="34" charset="0"/>
              </a:rPr>
              <a:t>아닌지에 대한 정보</a:t>
            </a:r>
            <a:endParaRPr kumimoji="1" lang="en-US" altLang="ko-KR" sz="1600" dirty="0">
              <a:latin typeface="Noto Sans" panose="020B0502040504020204" pitchFamily="34" charset="0"/>
              <a:ea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  <a:ea typeface="Noto Sans" panose="020B0502040504020204" pitchFamily="34" charset="0"/>
              </a:rPr>
              <a:t>90000</a:t>
            </a:r>
            <a:r>
              <a:rPr kumimoji="1" lang="ko-KR" altLang="en-US" sz="1600" dirty="0">
                <a:latin typeface="Noto Sans" panose="020B0502040504020204" pitchFamily="34" charset="0"/>
                <a:ea typeface="Noto Sans" panose="020B0502040504020204" pitchFamily="34" charset="0"/>
              </a:rPr>
              <a:t>개의 차원</a:t>
            </a:r>
            <a:r>
              <a:rPr kumimoji="1" lang="en-US" altLang="ko-KR" sz="1600" dirty="0">
                <a:latin typeface="Noto Sans" panose="020B0502040504020204" pitchFamily="34" charset="0"/>
                <a:ea typeface="Noto Sans" panose="020B0502040504020204" pitchFamily="34" charset="0"/>
              </a:rPr>
              <a:t>(</a:t>
            </a:r>
            <a:r>
              <a:rPr kumimoji="1" lang="ko-KR" altLang="en-US" sz="1600" dirty="0">
                <a:latin typeface="Noto Sans" panose="020B0502040504020204" pitchFamily="34" charset="0"/>
                <a:ea typeface="Noto Sans" panose="020B0502040504020204" pitchFamily="34" charset="0"/>
              </a:rPr>
              <a:t>변수</a:t>
            </a:r>
            <a:r>
              <a:rPr kumimoji="1" lang="en-US" altLang="ko-KR" sz="1600" dirty="0">
                <a:latin typeface="Noto Sans" panose="020B0502040504020204" pitchFamily="34" charset="0"/>
                <a:ea typeface="Noto Sans" panose="020B0502040504020204" pitchFamily="34" charset="0"/>
              </a:rPr>
              <a:t>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  <a:ea typeface="Noto Sans" panose="020B0502040504020204" pitchFamily="34" charset="0"/>
              </a:rPr>
              <a:t>2</a:t>
            </a:r>
            <a:r>
              <a:rPr kumimoji="1" lang="ko-KR" altLang="en-US" sz="1600" dirty="0">
                <a:latin typeface="Noto Sans" panose="020B0502040504020204" pitchFamily="34" charset="0"/>
                <a:ea typeface="Noto Sans" panose="020B0502040504020204" pitchFamily="34" charset="0"/>
              </a:rPr>
              <a:t>개의 주성분으로 차원 축소</a:t>
            </a:r>
            <a:endParaRPr kumimoji="1" lang="ko-KR" altLang="en-US" sz="1600" dirty="0">
              <a:latin typeface="Noto Sans" panose="020B0502040504020204" pitchFamily="34" charset="0"/>
            </a:endParaRPr>
          </a:p>
          <a:p>
            <a:pPr lvl="1">
              <a:lnSpc>
                <a:spcPct val="200000"/>
              </a:lnSpc>
            </a:pPr>
            <a:endParaRPr kumimoji="1" lang="en-US" altLang="ko-KR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3562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이미지 데이터에서 사용하는 </a:t>
            </a:r>
            <a:r>
              <a:rPr lang="en-US" altLang="ko-KR" dirty="0"/>
              <a:t>PCA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E45DFAE-F95C-9847-A11E-088A96939D46}"/>
              </a:ext>
            </a:extLst>
          </p:cNvPr>
          <p:cNvSpPr txBox="1"/>
          <p:nvPr/>
        </p:nvSpPr>
        <p:spPr>
          <a:xfrm>
            <a:off x="472531" y="701517"/>
            <a:ext cx="2959465" cy="5654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고양이 사진 주성분 분석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849A7F6A-440C-F94E-9A57-F870B6686557}"/>
              </a:ext>
            </a:extLst>
          </p:cNvPr>
          <p:cNvGrpSpPr/>
          <p:nvPr/>
        </p:nvGrpSpPr>
        <p:grpSpPr>
          <a:xfrm>
            <a:off x="541926" y="1394663"/>
            <a:ext cx="2890070" cy="2276755"/>
            <a:chOff x="541926" y="1394663"/>
            <a:chExt cx="2890070" cy="2276755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1C422C88-33CF-7F41-9BE9-7B0A6E270C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6" y="1394663"/>
              <a:ext cx="2890070" cy="192483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344784D-7054-C143-84D8-66B9FA850686}"/>
                </a:ext>
              </a:extLst>
            </p:cNvPr>
            <p:cNvSpPr txBox="1"/>
            <p:nvPr/>
          </p:nvSpPr>
          <p:spPr>
            <a:xfrm>
              <a:off x="1358423" y="3332864"/>
              <a:ext cx="125707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원본 이미지</a:t>
              </a: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35674F92-0A24-9B48-8BDD-A8FAA6804472}"/>
              </a:ext>
            </a:extLst>
          </p:cNvPr>
          <p:cNvGrpSpPr/>
          <p:nvPr/>
        </p:nvGrpSpPr>
        <p:grpSpPr>
          <a:xfrm>
            <a:off x="4148242" y="1408033"/>
            <a:ext cx="2890070" cy="2250014"/>
            <a:chOff x="4148242" y="1408033"/>
            <a:chExt cx="2890070" cy="2250014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B547C43A-9123-2947-A387-DC9FD53070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242" y="1408033"/>
              <a:ext cx="2890070" cy="1924831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C8F6D50-8091-7941-BE5E-163E399B735B}"/>
                </a:ext>
              </a:extLst>
            </p:cNvPr>
            <p:cNvSpPr txBox="1"/>
            <p:nvPr/>
          </p:nvSpPr>
          <p:spPr>
            <a:xfrm>
              <a:off x="5015234" y="3319493"/>
              <a:ext cx="11560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주성분 </a:t>
              </a:r>
              <a:r>
                <a:rPr kumimoji="1" lang="en-US" altLang="ko-KR" sz="1600" dirty="0"/>
                <a:t>2</a:t>
              </a:r>
              <a:r>
                <a:rPr kumimoji="1" lang="ko-KR" altLang="en-US" sz="1600" dirty="0"/>
                <a:t>개</a:t>
              </a: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48CDC98-A577-2740-872B-984274F22DA4}"/>
              </a:ext>
            </a:extLst>
          </p:cNvPr>
          <p:cNvGrpSpPr/>
          <p:nvPr/>
        </p:nvGrpSpPr>
        <p:grpSpPr>
          <a:xfrm>
            <a:off x="7754558" y="1394662"/>
            <a:ext cx="2890070" cy="2263385"/>
            <a:chOff x="7754558" y="1394662"/>
            <a:chExt cx="2890070" cy="2263385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FC33B8F-ECBD-F442-8C31-3DACCBE45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558" y="1394662"/>
              <a:ext cx="2890070" cy="192483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98C7838-AA82-D549-9A6E-9C556049BF22}"/>
                </a:ext>
              </a:extLst>
            </p:cNvPr>
            <p:cNvSpPr txBox="1"/>
            <p:nvPr/>
          </p:nvSpPr>
          <p:spPr>
            <a:xfrm>
              <a:off x="8633676" y="3319493"/>
              <a:ext cx="12602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주성분 </a:t>
              </a:r>
              <a:r>
                <a:rPr kumimoji="1" lang="en-US" altLang="ko-KR" sz="1600" dirty="0"/>
                <a:t>10</a:t>
              </a:r>
              <a:r>
                <a:rPr kumimoji="1" lang="ko-KR" altLang="en-US" sz="1600" dirty="0"/>
                <a:t>개</a:t>
              </a: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C625773D-53D6-8B43-8B35-E639A7586F9C}"/>
              </a:ext>
            </a:extLst>
          </p:cNvPr>
          <p:cNvGrpSpPr/>
          <p:nvPr/>
        </p:nvGrpSpPr>
        <p:grpSpPr>
          <a:xfrm>
            <a:off x="541926" y="3813283"/>
            <a:ext cx="2890070" cy="2263385"/>
            <a:chOff x="541926" y="3813283"/>
            <a:chExt cx="2890070" cy="226338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AA8B62AE-5FA1-0742-BFE5-85B08C9BC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926" y="3813283"/>
              <a:ext cx="2890070" cy="1924831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FB19F24-0553-B94B-9B2D-54356E893357}"/>
                </a:ext>
              </a:extLst>
            </p:cNvPr>
            <p:cNvSpPr txBox="1"/>
            <p:nvPr/>
          </p:nvSpPr>
          <p:spPr>
            <a:xfrm>
              <a:off x="1408917" y="5738114"/>
              <a:ext cx="12602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주성분 </a:t>
              </a:r>
              <a:r>
                <a:rPr kumimoji="1" lang="en-US" altLang="ko-KR" sz="1600" dirty="0"/>
                <a:t>50</a:t>
              </a:r>
              <a:r>
                <a:rPr kumimoji="1" lang="ko-KR" altLang="en-US" sz="1600" dirty="0"/>
                <a:t>개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D7A45DD5-49EB-2942-BA8E-35799625B3EC}"/>
              </a:ext>
            </a:extLst>
          </p:cNvPr>
          <p:cNvGrpSpPr/>
          <p:nvPr/>
        </p:nvGrpSpPr>
        <p:grpSpPr>
          <a:xfrm>
            <a:off x="4148242" y="3813283"/>
            <a:ext cx="2890070" cy="2263385"/>
            <a:chOff x="4148242" y="3813283"/>
            <a:chExt cx="2890070" cy="2263385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180FB6B0-BF5F-F44A-8AAC-7B998F880D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8242" y="3813283"/>
              <a:ext cx="2890070" cy="1924831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8F17BB9-5217-A945-BFB3-25C05C589F12}"/>
                </a:ext>
              </a:extLst>
            </p:cNvPr>
            <p:cNvSpPr txBox="1"/>
            <p:nvPr/>
          </p:nvSpPr>
          <p:spPr>
            <a:xfrm>
              <a:off x="5014354" y="5738114"/>
              <a:ext cx="13644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주성분 </a:t>
              </a:r>
              <a:r>
                <a:rPr kumimoji="1" lang="en-US" altLang="ko-KR" sz="1600" dirty="0"/>
                <a:t>100</a:t>
              </a:r>
              <a:r>
                <a:rPr kumimoji="1" lang="ko-KR" altLang="en-US" sz="1600" dirty="0"/>
                <a:t>개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AEA30B77-DCDB-254A-B802-C271F45F2767}"/>
              </a:ext>
            </a:extLst>
          </p:cNvPr>
          <p:cNvGrpSpPr/>
          <p:nvPr/>
        </p:nvGrpSpPr>
        <p:grpSpPr>
          <a:xfrm>
            <a:off x="7754558" y="3813283"/>
            <a:ext cx="2890070" cy="2249344"/>
            <a:chOff x="7754558" y="3813283"/>
            <a:chExt cx="2890070" cy="2249344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D1F4548-83F7-6A47-8EA7-81E25E42F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4558" y="3813283"/>
              <a:ext cx="2890070" cy="1924831"/>
            </a:xfrm>
            <a:prstGeom prst="rect">
              <a:avLst/>
            </a:prstGeom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4AA2BFF-1E96-7A4B-8330-465D798D5CE1}"/>
                </a:ext>
              </a:extLst>
            </p:cNvPr>
            <p:cNvSpPr txBox="1"/>
            <p:nvPr/>
          </p:nvSpPr>
          <p:spPr>
            <a:xfrm>
              <a:off x="8619791" y="5724073"/>
              <a:ext cx="13644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600" dirty="0"/>
                <a:t>주성분 </a:t>
              </a:r>
              <a:r>
                <a:rPr kumimoji="1" lang="en-US" altLang="ko-KR" sz="1600" dirty="0"/>
                <a:t>300</a:t>
              </a:r>
              <a:r>
                <a:rPr kumimoji="1" lang="ko-KR" altLang="en-US" sz="1600" dirty="0"/>
                <a:t>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801543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사회과학 데이터에서 사용하는 </a:t>
            </a:r>
            <a:r>
              <a:rPr lang="en-US" altLang="ko-KR" dirty="0"/>
              <a:t>PCA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99235E1-152B-5646-9469-392D88A50621}"/>
              </a:ext>
            </a:extLst>
          </p:cNvPr>
          <p:cNvSpPr/>
          <p:nvPr/>
        </p:nvSpPr>
        <p:spPr>
          <a:xfrm>
            <a:off x="6804558" y="1163782"/>
            <a:ext cx="1674421" cy="570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좌석 만족도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27F67EA-23DC-D244-B99D-6B496EFFA1E2}"/>
              </a:ext>
            </a:extLst>
          </p:cNvPr>
          <p:cNvSpPr/>
          <p:nvPr/>
        </p:nvSpPr>
        <p:spPr>
          <a:xfrm>
            <a:off x="6804558" y="1774188"/>
            <a:ext cx="1674421" cy="570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스크린 만족도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6C80219-1B57-8E44-B067-B4E82E5F400E}"/>
              </a:ext>
            </a:extLst>
          </p:cNvPr>
          <p:cNvSpPr/>
          <p:nvPr/>
        </p:nvSpPr>
        <p:spPr>
          <a:xfrm>
            <a:off x="6804557" y="2384594"/>
            <a:ext cx="1674421" cy="570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친절 만족도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16EB906-6A3F-1B4F-934F-2458E7C2FABC}"/>
              </a:ext>
            </a:extLst>
          </p:cNvPr>
          <p:cNvSpPr/>
          <p:nvPr/>
        </p:nvSpPr>
        <p:spPr>
          <a:xfrm>
            <a:off x="6804556" y="3018374"/>
            <a:ext cx="1674421" cy="570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청결 만족도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9B20B943-0886-CA4F-A02C-5CE9B0197668}"/>
              </a:ext>
            </a:extLst>
          </p:cNvPr>
          <p:cNvSpPr/>
          <p:nvPr/>
        </p:nvSpPr>
        <p:spPr>
          <a:xfrm>
            <a:off x="6804555" y="3652154"/>
            <a:ext cx="1674421" cy="570016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/>
              <a:t>접근성 만족도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5579AD8F-15E3-6445-8FF5-0E9354C219BD}"/>
              </a:ext>
            </a:extLst>
          </p:cNvPr>
          <p:cNvSpPr/>
          <p:nvPr/>
        </p:nvSpPr>
        <p:spPr>
          <a:xfrm>
            <a:off x="9488377" y="1917766"/>
            <a:ext cx="1935678" cy="1670624"/>
          </a:xfrm>
          <a:prstGeom prst="ellipse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전체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만족도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561DD52-DE44-444D-8831-3A77BF24CF65}"/>
              </a:ext>
            </a:extLst>
          </p:cNvPr>
          <p:cNvCxnSpPr>
            <a:cxnSpLocks/>
            <a:stCxn id="6" idx="3"/>
            <a:endCxn id="33" idx="2"/>
          </p:cNvCxnSpPr>
          <p:nvPr/>
        </p:nvCxnSpPr>
        <p:spPr>
          <a:xfrm>
            <a:off x="8478979" y="1448790"/>
            <a:ext cx="1009398" cy="130428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52B51746-72F3-8841-AAEF-1EFBBF2B394F}"/>
              </a:ext>
            </a:extLst>
          </p:cNvPr>
          <p:cNvCxnSpPr>
            <a:cxnSpLocks/>
            <a:stCxn id="28" idx="3"/>
            <a:endCxn id="33" idx="2"/>
          </p:cNvCxnSpPr>
          <p:nvPr/>
        </p:nvCxnSpPr>
        <p:spPr>
          <a:xfrm>
            <a:off x="8478979" y="2059196"/>
            <a:ext cx="1009398" cy="6938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BF3FC35-62FA-9F46-9231-9F0668D77E78}"/>
              </a:ext>
            </a:extLst>
          </p:cNvPr>
          <p:cNvCxnSpPr>
            <a:cxnSpLocks/>
            <a:stCxn id="29" idx="3"/>
            <a:endCxn id="33" idx="2"/>
          </p:cNvCxnSpPr>
          <p:nvPr/>
        </p:nvCxnSpPr>
        <p:spPr>
          <a:xfrm>
            <a:off x="8478978" y="2669602"/>
            <a:ext cx="1009399" cy="834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E60DC09D-4EE2-0148-999C-02287F90F18A}"/>
              </a:ext>
            </a:extLst>
          </p:cNvPr>
          <p:cNvCxnSpPr>
            <a:cxnSpLocks/>
            <a:stCxn id="30" idx="3"/>
            <a:endCxn id="33" idx="2"/>
          </p:cNvCxnSpPr>
          <p:nvPr/>
        </p:nvCxnSpPr>
        <p:spPr>
          <a:xfrm flipV="1">
            <a:off x="8478977" y="2753078"/>
            <a:ext cx="1009400" cy="5503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BE897710-9AB2-EF47-AB2C-C3E5C73BF35B}"/>
              </a:ext>
            </a:extLst>
          </p:cNvPr>
          <p:cNvCxnSpPr>
            <a:cxnSpLocks/>
            <a:stCxn id="31" idx="3"/>
            <a:endCxn id="33" idx="2"/>
          </p:cNvCxnSpPr>
          <p:nvPr/>
        </p:nvCxnSpPr>
        <p:spPr>
          <a:xfrm flipV="1">
            <a:off x="8478976" y="2753078"/>
            <a:ext cx="1009401" cy="11840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4E6BDDB-732F-F64C-B102-E48BEEE951C6}"/>
              </a:ext>
            </a:extLst>
          </p:cNvPr>
          <p:cNvSpPr txBox="1"/>
          <p:nvPr/>
        </p:nvSpPr>
        <p:spPr>
          <a:xfrm>
            <a:off x="472531" y="701517"/>
            <a:ext cx="4440639" cy="21133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영화관 만족도 </a:t>
            </a:r>
            <a:r>
              <a:rPr kumimoji="1" lang="en-US" altLang="ko-KR" dirty="0">
                <a:latin typeface="Noto Sans" panose="020B0502040504020204" pitchFamily="34" charset="0"/>
              </a:rPr>
              <a:t>5</a:t>
            </a:r>
            <a:r>
              <a:rPr kumimoji="1" lang="ko-KR" altLang="en-US" dirty="0">
                <a:latin typeface="Noto Sans" panose="020B0502040504020204" pitchFamily="34" charset="0"/>
              </a:rPr>
              <a:t>문항 설문조사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전체 만족도는 몇 점</a:t>
            </a:r>
            <a:r>
              <a:rPr kumimoji="1" lang="en-US" altLang="ko-KR" dirty="0">
                <a:latin typeface="Noto Sans" panose="020B0502040504020204" pitchFamily="34" charset="0"/>
              </a:rPr>
              <a:t>?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  <a:ea typeface="Noto Sans" panose="020B0502040504020204" pitchFamily="34" charset="0"/>
              </a:rPr>
              <a:t>1</a:t>
            </a:r>
            <a:r>
              <a:rPr kumimoji="1" lang="ko-KR" altLang="en-US" sz="1600" dirty="0">
                <a:latin typeface="Noto Sans" panose="020B0502040504020204" pitchFamily="34" charset="0"/>
                <a:ea typeface="Noto Sans" panose="020B0502040504020204" pitchFamily="34" charset="0"/>
              </a:rPr>
              <a:t>개의 주성분으로 차원 축소</a:t>
            </a:r>
            <a:endParaRPr kumimoji="1" lang="en-US" altLang="ko-KR" sz="1600" dirty="0">
              <a:latin typeface="Noto Sans" panose="020B0502040504020204" pitchFamily="34" charset="0"/>
              <a:ea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  <a:ea typeface="Noto Sans" panose="020B0502040504020204" pitchFamily="34" charset="0"/>
              </a:rPr>
              <a:t>전체 만족도</a:t>
            </a:r>
            <a:r>
              <a:rPr kumimoji="1" lang="en-US" altLang="ko-KR" sz="1600" dirty="0">
                <a:latin typeface="Noto Sans" panose="020B0502040504020204" pitchFamily="34" charset="0"/>
                <a:ea typeface="Noto Sans" panose="020B0502040504020204" pitchFamily="34" charset="0"/>
              </a:rPr>
              <a:t>(latent variable)</a:t>
            </a:r>
            <a:r>
              <a:rPr kumimoji="1" lang="ko-KR" altLang="en-US" sz="1600" dirty="0">
                <a:latin typeface="Noto Sans" panose="020B0502040504020204" pitchFamily="34" charset="0"/>
                <a:ea typeface="Noto Sans" panose="020B0502040504020204" pitchFamily="34" charset="0"/>
              </a:rPr>
              <a:t> 점수 계산</a:t>
            </a:r>
            <a:endParaRPr kumimoji="1" lang="en-US" altLang="ko-KR" sz="1600" dirty="0">
              <a:latin typeface="Noto Sans" panose="020B0502040504020204" pitchFamily="34" charset="0"/>
              <a:ea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8540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32783C31-ADB7-F40A-5C50-5EAE266E88FF}"/>
              </a:ext>
            </a:extLst>
          </p:cNvPr>
          <p:cNvSpPr txBox="1">
            <a:spLocks/>
          </p:cNvSpPr>
          <p:nvPr/>
        </p:nvSpPr>
        <p:spPr>
          <a:xfrm>
            <a:off x="695062" y="2794486"/>
            <a:ext cx="10835877" cy="8922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latin typeface="+mj-lt"/>
              </a:rPr>
              <a:t>PCA </a:t>
            </a:r>
            <a:r>
              <a:rPr lang="ko-KR" altLang="en-US" sz="6000" dirty="0">
                <a:latin typeface="+mj-lt"/>
              </a:rPr>
              <a:t>이해를 위한 수학적 개념</a:t>
            </a:r>
          </a:p>
        </p:txBody>
      </p:sp>
    </p:spTree>
    <p:extLst>
      <p:ext uri="{BB962C8B-B14F-4D97-AF65-F5344CB8AC3E}">
        <p14:creationId xmlns:p14="http://schemas.microsoft.com/office/powerpoint/2010/main" val="28346336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PCA </a:t>
            </a:r>
            <a:r>
              <a:rPr lang="ko-KR" altLang="en-US" dirty="0"/>
              <a:t>이해를 위한 수학적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7180171" cy="1559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내가 가진 데이터에서 </a:t>
            </a:r>
            <a:r>
              <a:rPr kumimoji="1" lang="ko-KR" altLang="en-US">
                <a:latin typeface="Noto Sans" panose="020B0502040504020204" pitchFamily="34" charset="0"/>
              </a:rPr>
              <a:t>가장 중요한 </a:t>
            </a:r>
            <a:r>
              <a:rPr kumimoji="1" lang="ko-KR" altLang="en-US" dirty="0">
                <a:latin typeface="Noto Sans" panose="020B0502040504020204" pitchFamily="34" charset="0"/>
              </a:rPr>
              <a:t>성분을 순서대로 추출하는 기법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내 데이터의 </a:t>
            </a:r>
            <a:r>
              <a:rPr kumimoji="1" lang="ko-KR" altLang="en-US" sz="1600" dirty="0">
                <a:solidFill>
                  <a:srgbClr val="FF0000"/>
                </a:solidFill>
                <a:latin typeface="Noto Sans" panose="020B0502040504020204" pitchFamily="34" charset="0"/>
              </a:rPr>
              <a:t>분산을 가장 잘 설명해주는 축</a:t>
            </a:r>
            <a:r>
              <a:rPr kumimoji="1" lang="ko-KR" altLang="en-US" sz="1600" dirty="0">
                <a:latin typeface="Noto Sans" panose="020B0502040504020204" pitchFamily="34" charset="0"/>
              </a:rPr>
              <a:t>이 주성분</a:t>
            </a:r>
            <a:r>
              <a:rPr kumimoji="1" lang="en-US" altLang="ko-KR" sz="1600" dirty="0">
                <a:latin typeface="Noto Sans" panose="020B0502040504020204" pitchFamily="34" charset="0"/>
              </a:rPr>
              <a:t>1 (PC1)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PC1</a:t>
            </a:r>
            <a:r>
              <a:rPr kumimoji="1" lang="ko-KR" altLang="en-US" sz="1600" dirty="0">
                <a:latin typeface="Noto Sans" panose="020B0502040504020204" pitchFamily="34" charset="0"/>
              </a:rPr>
              <a:t>에 직교하는</a:t>
            </a:r>
            <a:r>
              <a:rPr kumimoji="1" lang="en-US" altLang="ko-KR" sz="1600" dirty="0">
                <a:latin typeface="Noto Sans" panose="020B0502040504020204" pitchFamily="34" charset="0"/>
              </a:rPr>
              <a:t>(</a:t>
            </a:r>
            <a:r>
              <a:rPr kumimoji="1" lang="ko-KR" altLang="en-US" sz="1600" dirty="0">
                <a:latin typeface="Noto Sans" panose="020B0502040504020204" pitchFamily="34" charset="0"/>
              </a:rPr>
              <a:t>직각의</a:t>
            </a:r>
            <a:r>
              <a:rPr kumimoji="1" lang="en-US" altLang="ko-KR" sz="1600" dirty="0">
                <a:latin typeface="Noto Sans" panose="020B0502040504020204" pitchFamily="34" charset="0"/>
              </a:rPr>
              <a:t>)</a:t>
            </a:r>
            <a:r>
              <a:rPr kumimoji="1" lang="ko-KR" altLang="en-US" sz="1600" dirty="0">
                <a:latin typeface="Noto Sans" panose="020B0502040504020204" pitchFamily="34" charset="0"/>
              </a:rPr>
              <a:t> 축이 주성분</a:t>
            </a:r>
            <a:r>
              <a:rPr kumimoji="1" lang="en-US" altLang="ko-KR" sz="1600" dirty="0">
                <a:latin typeface="Noto Sans" panose="020B0502040504020204" pitchFamily="34" charset="0"/>
              </a:rPr>
              <a:t>2 (PC2)</a:t>
            </a:r>
            <a:endParaRPr kumimoji="1" lang="ko-KR" altLang="en-US" sz="1600" dirty="0">
              <a:latin typeface="Noto Sans" panose="020B0502040504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74A23E-269F-EA44-9BF6-A78F5D9ED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53" y="2942116"/>
            <a:ext cx="3971638" cy="354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806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PCA </a:t>
            </a:r>
            <a:r>
              <a:rPr lang="ko-KR" altLang="en-US" dirty="0"/>
              <a:t>이해를 위한 수학적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5319085" cy="25442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PCA process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공분산 행렬 계산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공분산행렬의 </a:t>
            </a:r>
            <a:r>
              <a:rPr kumimoji="1" lang="en-US" altLang="ko-KR" sz="1600" dirty="0">
                <a:latin typeface="Noto Sans" panose="020B0502040504020204" pitchFamily="34" charset="0"/>
              </a:rPr>
              <a:t>eigenvalue</a:t>
            </a:r>
            <a:r>
              <a:rPr kumimoji="1" lang="ko-KR" altLang="en-US" sz="1600" dirty="0">
                <a:latin typeface="Noto Sans" panose="020B0502040504020204" pitchFamily="34" charset="0"/>
              </a:rPr>
              <a:t>와 </a:t>
            </a:r>
            <a:r>
              <a:rPr kumimoji="1" lang="en-US" altLang="ko-KR" sz="1600" dirty="0">
                <a:latin typeface="Noto Sans" panose="020B0502040504020204" pitchFamily="34" charset="0"/>
              </a:rPr>
              <a:t>eigenvector</a:t>
            </a:r>
            <a:r>
              <a:rPr kumimoji="1" lang="ko-KR" altLang="en-US" sz="1600" dirty="0">
                <a:latin typeface="Noto Sans" panose="020B0502040504020204" pitchFamily="34" charset="0"/>
              </a:rPr>
              <a:t> 계산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1600" dirty="0">
                <a:latin typeface="Noto Sans" panose="020B0502040504020204" pitchFamily="34" charset="0"/>
              </a:rPr>
              <a:t>eigenvalue</a:t>
            </a:r>
            <a:r>
              <a:rPr kumimoji="1" lang="ko-KR" altLang="en-US" sz="1600" dirty="0">
                <a:latin typeface="Noto Sans" panose="020B0502040504020204" pitchFamily="34" charset="0"/>
              </a:rPr>
              <a:t>의 크기 순서대로 </a:t>
            </a:r>
            <a:r>
              <a:rPr kumimoji="1" lang="en-US" altLang="ko-KR" sz="1600" dirty="0">
                <a:latin typeface="Noto Sans" panose="020B0502040504020204" pitchFamily="34" charset="0"/>
              </a:rPr>
              <a:t>eigenvector </a:t>
            </a:r>
            <a:r>
              <a:rPr kumimoji="1" lang="ko-KR" altLang="en-US" sz="1600" dirty="0">
                <a:latin typeface="Noto Sans" panose="020B0502040504020204" pitchFamily="34" charset="0"/>
              </a:rPr>
              <a:t>나열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정렬된 </a:t>
            </a:r>
            <a:r>
              <a:rPr kumimoji="1" lang="en-US" altLang="ko-KR" sz="1600" dirty="0">
                <a:latin typeface="Noto Sans" panose="020B0502040504020204" pitchFamily="34" charset="0"/>
              </a:rPr>
              <a:t>eigenvector </a:t>
            </a:r>
            <a:r>
              <a:rPr kumimoji="1" lang="ko-KR" altLang="en-US" sz="1600" dirty="0">
                <a:latin typeface="Noto Sans" panose="020B0502040504020204" pitchFamily="34" charset="0"/>
              </a:rPr>
              <a:t>중 일부 선택하여 차원 축소</a:t>
            </a: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935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PCA </a:t>
            </a:r>
            <a:r>
              <a:rPr lang="ko-KR" altLang="en-US" dirty="0"/>
              <a:t>이해를 위한 수학적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6106159" cy="2051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공분산 행렬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데이터 간 퍼져있는 정도를 나타내는 행렬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PCA</a:t>
            </a:r>
            <a:r>
              <a:rPr kumimoji="1" lang="ko-KR" altLang="en-US" sz="1600" dirty="0">
                <a:latin typeface="Noto Sans" panose="020B0502040504020204" pitchFamily="34" charset="0"/>
              </a:rPr>
              <a:t>는 분산을 최대화하는 축</a:t>
            </a:r>
            <a:r>
              <a:rPr kumimoji="1" lang="en-US" altLang="ko-KR" sz="1600" dirty="0">
                <a:latin typeface="Noto Sans" panose="020B0502040504020204" pitchFamily="34" charset="0"/>
              </a:rPr>
              <a:t>(</a:t>
            </a:r>
            <a:r>
              <a:rPr kumimoji="1" lang="ko-KR" altLang="en-US" sz="1600" dirty="0">
                <a:latin typeface="Noto Sans" panose="020B0502040504020204" pitchFamily="34" charset="0"/>
              </a:rPr>
              <a:t>주성분</a:t>
            </a:r>
            <a:r>
              <a:rPr kumimoji="1" lang="en-US" altLang="ko-KR" sz="1600" dirty="0">
                <a:latin typeface="Noto Sans" panose="020B0502040504020204" pitchFamily="34" charset="0"/>
              </a:rPr>
              <a:t>)</a:t>
            </a:r>
            <a:r>
              <a:rPr kumimoji="1" lang="ko-KR" altLang="en-US" sz="1600" dirty="0">
                <a:latin typeface="Noto Sans" panose="020B0502040504020204" pitchFamily="34" charset="0"/>
              </a:rPr>
              <a:t>을 찾는 작업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데이터의 분산에 대한 정보 필요 </a:t>
            </a:r>
            <a:r>
              <a:rPr kumimoji="1" lang="en-US" altLang="ko-KR" sz="1600" dirty="0">
                <a:latin typeface="Noto Sans" panose="020B0502040504020204" pitchFamily="34" charset="0"/>
              </a:rPr>
              <a:t>-&gt;</a:t>
            </a:r>
            <a:r>
              <a:rPr kumimoji="1" lang="ko-KR" altLang="en-US" sz="1600" dirty="0">
                <a:latin typeface="Noto Sans" panose="020B0502040504020204" pitchFamily="34" charset="0"/>
              </a:rPr>
              <a:t> 공분산 행렬 계산</a:t>
            </a: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0E5FBFD-7476-8E47-ADCC-1C250AC21B00}"/>
              </a:ext>
            </a:extLst>
          </p:cNvPr>
          <p:cNvGrpSpPr/>
          <p:nvPr/>
        </p:nvGrpSpPr>
        <p:grpSpPr>
          <a:xfrm>
            <a:off x="2102915" y="3449991"/>
            <a:ext cx="3305164" cy="2649867"/>
            <a:chOff x="1382583" y="3509746"/>
            <a:chExt cx="3571051" cy="2781010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B2124C0-D6FE-0549-8C58-364DCC2F9C4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97459" y="3509746"/>
              <a:ext cx="0" cy="255854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3D0E0FE2-4BF0-2048-ABE6-2B8B610D909E}"/>
                </a:ext>
              </a:extLst>
            </p:cNvPr>
            <p:cNvCxnSpPr>
              <a:cxnSpLocks/>
            </p:cNvCxnSpPr>
            <p:nvPr/>
          </p:nvCxnSpPr>
          <p:spPr>
            <a:xfrm>
              <a:off x="1591935" y="5895688"/>
              <a:ext cx="3324449" cy="250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0D590AAB-E76C-9B48-A5D2-42E01B93A668}"/>
                </a:ext>
              </a:extLst>
            </p:cNvPr>
            <p:cNvSpPr/>
            <p:nvPr/>
          </p:nvSpPr>
          <p:spPr>
            <a:xfrm>
              <a:off x="2460362" y="4563865"/>
              <a:ext cx="141746" cy="13885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558E77D1-945E-1B41-A448-5C986ED32EA2}"/>
                </a:ext>
              </a:extLst>
            </p:cNvPr>
            <p:cNvSpPr/>
            <p:nvPr/>
          </p:nvSpPr>
          <p:spPr>
            <a:xfrm>
              <a:off x="2946427" y="4122375"/>
              <a:ext cx="141746" cy="13885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F8AEF1C-ACB1-0D47-B614-C8C60CC3F8E8}"/>
                </a:ext>
              </a:extLst>
            </p:cNvPr>
            <p:cNvSpPr/>
            <p:nvPr/>
          </p:nvSpPr>
          <p:spPr>
            <a:xfrm>
              <a:off x="3741486" y="3573872"/>
              <a:ext cx="141746" cy="13885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C4C594F6-753B-4F45-A5E0-A43DB42A40F6}"/>
                </a:ext>
              </a:extLst>
            </p:cNvPr>
            <p:cNvSpPr/>
            <p:nvPr/>
          </p:nvSpPr>
          <p:spPr>
            <a:xfrm>
              <a:off x="4176679" y="4034051"/>
              <a:ext cx="141746" cy="13885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C541B7C-6819-D74E-8529-16915DA4FA10}"/>
                </a:ext>
              </a:extLst>
            </p:cNvPr>
            <p:cNvSpPr/>
            <p:nvPr/>
          </p:nvSpPr>
          <p:spPr>
            <a:xfrm>
              <a:off x="3505826" y="4442091"/>
              <a:ext cx="141746" cy="13885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44E5B60C-CBE3-2043-A294-6CB3B3F59580}"/>
                </a:ext>
              </a:extLst>
            </p:cNvPr>
            <p:cNvSpPr/>
            <p:nvPr/>
          </p:nvSpPr>
          <p:spPr>
            <a:xfrm>
              <a:off x="2903555" y="4897291"/>
              <a:ext cx="141746" cy="13885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E521A33-B6E4-B543-B517-EEA71EA639E6}"/>
                </a:ext>
              </a:extLst>
            </p:cNvPr>
            <p:cNvSpPr/>
            <p:nvPr/>
          </p:nvSpPr>
          <p:spPr>
            <a:xfrm>
              <a:off x="2212337" y="5263362"/>
              <a:ext cx="141746" cy="138852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F98AC8E-CAA7-674D-8BA6-B783EEE3A2EA}"/>
                </a:ext>
              </a:extLst>
            </p:cNvPr>
            <p:cNvSpPr txBox="1"/>
            <p:nvPr/>
          </p:nvSpPr>
          <p:spPr>
            <a:xfrm>
              <a:off x="1382583" y="3573872"/>
              <a:ext cx="41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y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37B3687-D220-5448-9132-5400006B741C}"/>
                </a:ext>
              </a:extLst>
            </p:cNvPr>
            <p:cNvSpPr txBox="1"/>
            <p:nvPr/>
          </p:nvSpPr>
          <p:spPr>
            <a:xfrm>
              <a:off x="4534930" y="5921424"/>
              <a:ext cx="4187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x</a:t>
              </a:r>
              <a:endParaRPr lang="ko-KR" altLang="en-US" dirty="0"/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17A81DF6-D671-1F4A-ACEE-D6FF9C9E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8690" y="3114325"/>
            <a:ext cx="3911696" cy="291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48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PCA </a:t>
            </a:r>
            <a:r>
              <a:rPr lang="ko-KR" altLang="en-US" dirty="0"/>
              <a:t>이해를 위한 수학적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6845144" cy="24229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Eigenvalue (</a:t>
            </a:r>
            <a:r>
              <a:rPr kumimoji="1" lang="ko-KR" altLang="en-US" dirty="0" err="1">
                <a:latin typeface="Noto Sans" panose="020B0502040504020204" pitchFamily="34" charset="0"/>
              </a:rPr>
              <a:t>고유값</a:t>
            </a:r>
            <a:r>
              <a:rPr kumimoji="1" lang="en-US" altLang="ko-KR" dirty="0">
                <a:latin typeface="Noto Sans" panose="020B0502040504020204" pitchFamily="34" charset="0"/>
              </a:rPr>
              <a:t>) &amp; Eigenvector (</a:t>
            </a:r>
            <a:r>
              <a:rPr kumimoji="1" lang="ko-KR" altLang="en-US" dirty="0">
                <a:latin typeface="Noto Sans" panose="020B0502040504020204" pitchFamily="34" charset="0"/>
              </a:rPr>
              <a:t>고유벡터</a:t>
            </a:r>
            <a:r>
              <a:rPr kumimoji="1" lang="en-US" altLang="ko-KR" dirty="0">
                <a:latin typeface="Noto Sans" panose="020B0502040504020204" pitchFamily="34" charset="0"/>
              </a:rPr>
              <a:t>)</a:t>
            </a:r>
            <a:endParaRPr kumimoji="1" lang="ko-KR" altLang="en-US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공분산 행렬에서 나타나는 고유한 벡터와 벡터의 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고유값을</a:t>
            </a:r>
            <a:r>
              <a:rPr kumimoji="1" lang="ko-KR" altLang="en-US" sz="1600" dirty="0">
                <a:latin typeface="Noto Sans" panose="020B0502040504020204" pitchFamily="34" charset="0"/>
              </a:rPr>
              <a:t> 의미함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고유한 벡터 </a:t>
            </a:r>
            <a:r>
              <a:rPr kumimoji="1" lang="en-US" altLang="ko-KR" sz="1400" dirty="0">
                <a:latin typeface="Noto Sans" panose="020B0502040504020204" pitchFamily="34" charset="0"/>
              </a:rPr>
              <a:t>:</a:t>
            </a:r>
            <a:r>
              <a:rPr kumimoji="1" lang="ko-KR" altLang="en-US" sz="1400" dirty="0">
                <a:latin typeface="Noto Sans" panose="020B0502040504020204" pitchFamily="34" charset="0"/>
              </a:rPr>
              <a:t> 분산의 방향</a:t>
            </a:r>
            <a:r>
              <a:rPr kumimoji="1" lang="en-US" altLang="ko-KR" sz="1400" dirty="0">
                <a:latin typeface="Noto Sans" panose="020B0502040504020204" pitchFamily="34" charset="0"/>
              </a:rPr>
              <a:t>, </a:t>
            </a:r>
            <a:r>
              <a:rPr kumimoji="1" lang="ko-KR" altLang="en-US" sz="1400" dirty="0">
                <a:latin typeface="Noto Sans" panose="020B0502040504020204" pitchFamily="34" charset="0"/>
              </a:rPr>
              <a:t>주성분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벡터의 </a:t>
            </a:r>
            <a:r>
              <a:rPr kumimoji="1" lang="ko-KR" altLang="en-US" sz="1400" dirty="0" err="1">
                <a:latin typeface="Noto Sans" panose="020B0502040504020204" pitchFamily="34" charset="0"/>
              </a:rPr>
              <a:t>고유값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:</a:t>
            </a:r>
            <a:r>
              <a:rPr kumimoji="1" lang="ko-KR" altLang="en-US" sz="1400" dirty="0">
                <a:latin typeface="Noto Sans" panose="020B0502040504020204" pitchFamily="34" charset="0"/>
              </a:rPr>
              <a:t> 분산의 크기</a:t>
            </a:r>
            <a:r>
              <a:rPr kumimoji="1" lang="en-US" altLang="ko-KR" sz="1400" dirty="0">
                <a:latin typeface="Noto Sans" panose="020B0502040504020204" pitchFamily="34" charset="0"/>
              </a:rPr>
              <a:t>, </a:t>
            </a:r>
            <a:r>
              <a:rPr kumimoji="1" lang="ko-KR" altLang="en-US" sz="1400" dirty="0">
                <a:latin typeface="Noto Sans" panose="020B0502040504020204" pitchFamily="34" charset="0"/>
              </a:rPr>
              <a:t>주성분의 분산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DC2784E-FD72-F742-B394-6FC4455D9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987" y="3149395"/>
            <a:ext cx="3690688" cy="329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455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PCA </a:t>
            </a:r>
            <a:r>
              <a:rPr lang="ko-KR" altLang="en-US" dirty="0"/>
              <a:t>이해를 위한 수학적 개념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8206093" cy="2053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Eigenvalue (</a:t>
            </a:r>
            <a:r>
              <a:rPr kumimoji="1" lang="ko-KR" altLang="en-US" dirty="0" err="1">
                <a:latin typeface="Noto Sans" panose="020B0502040504020204" pitchFamily="34" charset="0"/>
              </a:rPr>
              <a:t>고유값</a:t>
            </a:r>
            <a:r>
              <a:rPr kumimoji="1" lang="en-US" altLang="ko-KR" dirty="0">
                <a:latin typeface="Noto Sans" panose="020B0502040504020204" pitchFamily="34" charset="0"/>
              </a:rPr>
              <a:t>) &amp; Eigenvector (</a:t>
            </a:r>
            <a:r>
              <a:rPr kumimoji="1" lang="ko-KR" altLang="en-US" dirty="0">
                <a:latin typeface="Noto Sans" panose="020B0502040504020204" pitchFamily="34" charset="0"/>
              </a:rPr>
              <a:t>고유벡터</a:t>
            </a:r>
            <a:r>
              <a:rPr kumimoji="1" lang="en-US" altLang="ko-KR" dirty="0">
                <a:latin typeface="Noto Sans" panose="020B0502040504020204" pitchFamily="34" charset="0"/>
              </a:rPr>
              <a:t>)</a:t>
            </a:r>
            <a:r>
              <a:rPr kumimoji="1" lang="ko-KR" altLang="en-US" dirty="0">
                <a:latin typeface="Noto Sans" panose="020B0502040504020204" pitchFamily="34" charset="0"/>
              </a:rPr>
              <a:t> 의 정의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>
                <a:latin typeface="Noto Sans" panose="020B0502040504020204" pitchFamily="34" charset="0"/>
              </a:rPr>
              <a:t>정방행렬</a:t>
            </a:r>
            <a:r>
              <a:rPr kumimoji="1" lang="ko-KR" altLang="en-US" sz="1600" dirty="0">
                <a:latin typeface="Noto Sans" panose="020B0502040504020204" pitchFamily="34" charset="0"/>
              </a:rPr>
              <a:t> </a:t>
            </a:r>
            <a:r>
              <a:rPr kumimoji="1" lang="en-US" altLang="ko-KR" sz="1600" dirty="0">
                <a:latin typeface="Noto Sans" panose="020B0502040504020204" pitchFamily="34" charset="0"/>
              </a:rPr>
              <a:t>A</a:t>
            </a:r>
            <a:r>
              <a:rPr kumimoji="1" lang="ko-KR" altLang="en-US" sz="1600" dirty="0">
                <a:latin typeface="Noto Sans" panose="020B0502040504020204" pitchFamily="34" charset="0"/>
              </a:rPr>
              <a:t>에 대해 아래를 만족하는 </a:t>
            </a:r>
            <a:r>
              <a:rPr kumimoji="1" lang="en-US" altLang="ko-KR" sz="1600" dirty="0">
                <a:latin typeface="Noto Sans" panose="020B0502040504020204" pitchFamily="34" charset="0"/>
              </a:rPr>
              <a:t>0</a:t>
            </a:r>
            <a:r>
              <a:rPr kumimoji="1" lang="ko-KR" altLang="en-US" sz="1600" dirty="0">
                <a:latin typeface="Noto Sans" panose="020B0502040504020204" pitchFamily="34" charset="0"/>
              </a:rPr>
              <a:t>이 아닌 </a:t>
            </a:r>
            <a:r>
              <a:rPr kumimoji="1" lang="en-US" altLang="ko-KR" sz="1600" dirty="0">
                <a:latin typeface="Noto Sans" panose="020B0502040504020204" pitchFamily="34" charset="0"/>
              </a:rPr>
              <a:t>v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를</a:t>
            </a:r>
            <a:r>
              <a:rPr kumimoji="1" lang="ko-KR" altLang="en-US" sz="1600" dirty="0">
                <a:latin typeface="Noto Sans" panose="020B0502040504020204" pitchFamily="34" charset="0"/>
              </a:rPr>
              <a:t> </a:t>
            </a:r>
            <a:r>
              <a:rPr kumimoji="1" lang="en-US" altLang="ko-KR" sz="1600" dirty="0">
                <a:latin typeface="Noto Sans" panose="020B0502040504020204" pitchFamily="34" charset="0"/>
              </a:rPr>
              <a:t>eigenvector(</a:t>
            </a:r>
            <a:r>
              <a:rPr kumimoji="1" lang="ko-KR" altLang="en-US" sz="1600" dirty="0">
                <a:latin typeface="Noto Sans" panose="020B0502040504020204" pitchFamily="34" charset="0"/>
              </a:rPr>
              <a:t>고유벡터</a:t>
            </a:r>
            <a:r>
              <a:rPr kumimoji="1" lang="en-US" altLang="ko-KR" sz="1600" dirty="0">
                <a:latin typeface="Noto Sans" panose="020B0502040504020204" pitchFamily="34" charset="0"/>
              </a:rPr>
              <a:t>)</a:t>
            </a:r>
            <a:r>
              <a:rPr kumimoji="1" lang="ko-KR" altLang="en-US" sz="1600" dirty="0">
                <a:latin typeface="Noto Sans" panose="020B0502040504020204" pitchFamily="34" charset="0"/>
              </a:rPr>
              <a:t>라 하고</a:t>
            </a:r>
            <a:r>
              <a:rPr kumimoji="1" lang="en-US" altLang="ko-KR" sz="1600" dirty="0">
                <a:latin typeface="Noto Sans" panose="020B0502040504020204" pitchFamily="34" charset="0"/>
              </a:rPr>
              <a:t>,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494E52"/>
                </a:solidFill>
                <a:latin typeface="MJXc-TeX-math-I"/>
              </a:rPr>
              <a:t>상수 </a:t>
            </a:r>
            <a:r>
              <a:rPr lang="el-GR" altLang="ko-KR" sz="1600" dirty="0">
                <a:solidFill>
                  <a:srgbClr val="494E52"/>
                </a:solidFill>
                <a:latin typeface="MJXc-TeX-math-I"/>
              </a:rPr>
              <a:t>λ</a:t>
            </a:r>
            <a:r>
              <a:rPr lang="ko-KR" altLang="en-US" sz="1600" dirty="0" err="1">
                <a:solidFill>
                  <a:srgbClr val="494E52"/>
                </a:solidFill>
                <a:latin typeface="MJXc-TeX-math-I"/>
              </a:rPr>
              <a:t>를</a:t>
            </a:r>
            <a:r>
              <a:rPr lang="ko-KR" altLang="en-US" sz="1600" dirty="0">
                <a:solidFill>
                  <a:srgbClr val="494E52"/>
                </a:solidFill>
                <a:latin typeface="MJXc-TeX-math-I"/>
              </a:rPr>
              <a:t> </a:t>
            </a:r>
            <a:r>
              <a:rPr lang="en-US" altLang="ko-KR" sz="1600" dirty="0">
                <a:solidFill>
                  <a:srgbClr val="494E52"/>
                </a:solidFill>
                <a:latin typeface="+mn-ea"/>
              </a:rPr>
              <a:t>eigenvalue(</a:t>
            </a:r>
            <a:r>
              <a:rPr lang="ko-KR" altLang="en-US" sz="1600" dirty="0" err="1">
                <a:solidFill>
                  <a:srgbClr val="494E52"/>
                </a:solidFill>
                <a:latin typeface="MJXc-TeX-math-I"/>
              </a:rPr>
              <a:t>고유값</a:t>
            </a:r>
            <a:r>
              <a:rPr lang="en-US" altLang="ko-KR" sz="1600" dirty="0">
                <a:solidFill>
                  <a:srgbClr val="494E52"/>
                </a:solidFill>
                <a:latin typeface="MJXc-TeX-math-I"/>
              </a:rPr>
              <a:t>)</a:t>
            </a:r>
            <a:r>
              <a:rPr lang="ko-KR" altLang="en-US" sz="1600" dirty="0">
                <a:solidFill>
                  <a:srgbClr val="494E52"/>
                </a:solidFill>
                <a:latin typeface="MJXc-TeX-math-I"/>
              </a:rPr>
              <a:t>이라 정의한다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9EC31D-8D29-7547-9608-8E10CD11ADA3}"/>
              </a:ext>
            </a:extLst>
          </p:cNvPr>
          <p:cNvSpPr/>
          <p:nvPr/>
        </p:nvSpPr>
        <p:spPr>
          <a:xfrm>
            <a:off x="914558" y="2755092"/>
            <a:ext cx="223663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altLang="ko-KR" sz="4000" b="0" i="0" dirty="0">
                <a:solidFill>
                  <a:srgbClr val="494E52"/>
                </a:solidFill>
                <a:effectLst/>
                <a:latin typeface="MJXc-TeX-math-I"/>
              </a:rPr>
              <a:t>Av </a:t>
            </a:r>
            <a:r>
              <a:rPr lang="en-US" altLang="ko-KR" sz="4000" b="0" i="0" dirty="0">
                <a:solidFill>
                  <a:srgbClr val="494E52"/>
                </a:solidFill>
                <a:effectLst/>
                <a:latin typeface="MJXc-TeX-main-R"/>
              </a:rPr>
              <a:t>= </a:t>
            </a:r>
            <a:r>
              <a:rPr lang="el-GR" altLang="ko-KR" sz="4000" b="0" i="0" dirty="0">
                <a:solidFill>
                  <a:srgbClr val="494E52"/>
                </a:solidFill>
                <a:effectLst/>
                <a:latin typeface="MJXc-TeX-math-I"/>
              </a:rPr>
              <a:t>λ</a:t>
            </a:r>
            <a:r>
              <a:rPr lang="en-US" altLang="ko-KR" sz="4000" dirty="0">
                <a:solidFill>
                  <a:srgbClr val="494E52"/>
                </a:solidFill>
                <a:latin typeface="MJXc-TeX-math-I"/>
              </a:rPr>
              <a:t>v</a:t>
            </a:r>
            <a:endParaRPr lang="ko-KR" altLang="en-US" sz="4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3C2ED2-B881-844A-BC9B-39A1544B8C0A}"/>
                  </a:ext>
                </a:extLst>
              </p:cNvPr>
              <p:cNvSpPr txBox="1"/>
              <p:nvPr/>
            </p:nvSpPr>
            <p:spPr>
              <a:xfrm>
                <a:off x="5593277" y="2780063"/>
                <a:ext cx="4214641" cy="97834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sz="2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kumimoji="1"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kumimoji="1" lang="en-US" altLang="ko-KR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kumimoji="1" lang="en-US" altLang="ko-KR" sz="24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kumimoji="1" lang="en-US" altLang="ko-KR" sz="24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kumimoji="1"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kumimoji="1"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kumimoji="1" lang="en-US" altLang="ko-KR" sz="24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kumimoji="1" lang="en-US" altLang="ko-KR" sz="2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kumimoji="1" lang="en-US" altLang="ko-KR" sz="2400" b="0" i="1" smtClean="0">
                                        <a:latin typeface="Cambria Math" panose="02040503050406030204" pitchFamily="18" charset="0"/>
                                      </a:rPr>
                                      <m:t>𝑛𝑛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d>
                        <m:dPr>
                          <m:ctrlPr>
                            <a:rPr kumimoji="1" lang="en-US" altLang="ko-KR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240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2400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  <m:r>
                        <a:rPr kumimoji="1"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l-GR" altLang="ko-KR" sz="2400" dirty="0">
                          <a:solidFill>
                            <a:srgbClr val="494E52"/>
                          </a:solidFill>
                          <a:latin typeface="MJXc-TeX-math-I"/>
                        </a:rPr>
                        <m:t>λ</m:t>
                      </m:r>
                      <m:d>
                        <m:dPr>
                          <m:ctrlPr>
                            <a:rPr kumimoji="1" lang="en-US" altLang="ko-KR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1"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kumimoji="1" lang="en-US" altLang="ko-KR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ko-KR" altLang="en-US" sz="24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en-US" altLang="ko-KR" sz="2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kumimoji="1" lang="ko-KR" alt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3C2ED2-B881-844A-BC9B-39A1544B8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3277" y="2780063"/>
                <a:ext cx="4214641" cy="978345"/>
              </a:xfrm>
              <a:prstGeom prst="rect">
                <a:avLst/>
              </a:prstGeom>
              <a:blipFill>
                <a:blip r:embed="rId3"/>
                <a:stretch>
                  <a:fillRect b="-512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224497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머신 러닝의 종류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3567FD9-2162-5047-B52F-AFDC648F7C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80" y="875151"/>
            <a:ext cx="7081375" cy="57886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5A1482-349E-A04B-8269-E6F4EF2FFB86}"/>
              </a:ext>
            </a:extLst>
          </p:cNvPr>
          <p:cNvSpPr txBox="1"/>
          <p:nvPr/>
        </p:nvSpPr>
        <p:spPr>
          <a:xfrm>
            <a:off x="5852716" y="6145999"/>
            <a:ext cx="44446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/>
              <a:t>David Barber, “</a:t>
            </a:r>
            <a:r>
              <a:rPr lang="en-US" altLang="ko-KR" sz="1200" dirty="0"/>
              <a:t>Bayesian Reasoning and Machine Learning”, 2015</a:t>
            </a:r>
            <a:endParaRPr kumimoji="1" lang="ko-KR" alt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4F37CE-02F7-42A1-A18D-1533CDE01994}"/>
              </a:ext>
            </a:extLst>
          </p:cNvPr>
          <p:cNvSpPr txBox="1"/>
          <p:nvPr/>
        </p:nvSpPr>
        <p:spPr>
          <a:xfrm>
            <a:off x="8077862" y="823544"/>
            <a:ext cx="3711801" cy="44841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600" b="1" dirty="0"/>
              <a:t>Machine Learning (</a:t>
            </a:r>
            <a:r>
              <a:rPr kumimoji="1" lang="ko-KR" altLang="en-US" sz="1600" b="1" dirty="0" err="1"/>
              <a:t>머신러닝</a:t>
            </a:r>
            <a:r>
              <a:rPr kumimoji="1" lang="en-US" altLang="ko-KR" sz="1600" b="1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 </a:t>
            </a:r>
            <a:r>
              <a:rPr lang="ko-KR" altLang="en-US" sz="1600" dirty="0"/>
              <a:t>컴퓨터가 데이터를 학습해서 분류</a:t>
            </a:r>
            <a:r>
              <a:rPr lang="en-US" altLang="ko-KR" sz="1600" dirty="0"/>
              <a:t>/</a:t>
            </a:r>
            <a:r>
              <a:rPr lang="ko-KR" altLang="en-US" sz="1600" dirty="0"/>
              <a:t>예측 등의 모델을 만들게 하는 통계 알고리즘</a:t>
            </a:r>
            <a:br>
              <a:rPr lang="en-US" altLang="ko-KR" sz="1600" dirty="0"/>
            </a:b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R" sz="1600" b="1" dirty="0"/>
              <a:t>Supervised Learning (</a:t>
            </a:r>
            <a:r>
              <a:rPr kumimoji="1" lang="ko-KR" altLang="en-US" sz="1600" b="1" dirty="0"/>
              <a:t>지도학습</a:t>
            </a:r>
            <a:r>
              <a:rPr kumimoji="1" lang="en-US" altLang="ko-KR" sz="1600" b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 </a:t>
            </a:r>
            <a:r>
              <a:rPr kumimoji="1" lang="ko-KR" altLang="en-US" sz="1600" dirty="0"/>
              <a:t>정답</a:t>
            </a:r>
            <a:r>
              <a:rPr kumimoji="1" lang="en-US" altLang="ko-KR" sz="1600" dirty="0"/>
              <a:t>(label)</a:t>
            </a:r>
            <a:r>
              <a:rPr kumimoji="1" lang="ko-KR" altLang="en-US" sz="1600" dirty="0"/>
              <a:t>이 있는 데이터로 학습하는 알고리즘</a:t>
            </a:r>
            <a:endParaRPr kumimoji="1" lang="en-US" altLang="ko-KR" sz="1600" dirty="0"/>
          </a:p>
          <a:p>
            <a:pPr lvl="1">
              <a:lnSpc>
                <a:spcPct val="150000"/>
              </a:lnSpc>
            </a:pPr>
            <a:endParaRPr kumimoji="1" lang="en-US" altLang="ko-KR" sz="1600" dirty="0"/>
          </a:p>
          <a:p>
            <a:pPr>
              <a:lnSpc>
                <a:spcPct val="150000"/>
              </a:lnSpc>
            </a:pPr>
            <a:r>
              <a:rPr kumimoji="1" lang="en-US" altLang="ko-KR" sz="1600" b="1" dirty="0"/>
              <a:t>Unsupervised Learning (</a:t>
            </a:r>
            <a:r>
              <a:rPr kumimoji="1" lang="ko-KR" altLang="en-US" sz="1600" b="1" dirty="0" err="1"/>
              <a:t>비지도학습</a:t>
            </a:r>
            <a:r>
              <a:rPr kumimoji="1" lang="en-US" altLang="ko-KR" sz="1600" b="1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정답</a:t>
            </a:r>
            <a:r>
              <a:rPr kumimoji="1" lang="en-US" altLang="ko-KR" sz="1600" dirty="0"/>
              <a:t>(label)</a:t>
            </a:r>
            <a:r>
              <a:rPr kumimoji="1" lang="ko-KR" altLang="en-US" sz="1600" dirty="0"/>
              <a:t>이 없는 데이터로 학습하는 알고리즘</a:t>
            </a:r>
            <a:endParaRPr kumimoji="1"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9002791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PCA </a:t>
            </a:r>
            <a:r>
              <a:rPr lang="ko-KR" altLang="en-US" dirty="0"/>
              <a:t>이해를 위한 수학적 개념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99EC31D-8D29-7547-9608-8E10CD11ADA3}"/>
              </a:ext>
            </a:extLst>
          </p:cNvPr>
          <p:cNvSpPr/>
          <p:nvPr/>
        </p:nvSpPr>
        <p:spPr>
          <a:xfrm>
            <a:off x="682258" y="1020418"/>
            <a:ext cx="10943685" cy="4903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b="0" i="0" dirty="0">
                <a:solidFill>
                  <a:srgbClr val="494E52"/>
                </a:solidFill>
                <a:effectLst/>
                <a:latin typeface="+mn-ea"/>
              </a:rPr>
              <a:t>Av = </a:t>
            </a:r>
            <a:r>
              <a:rPr lang="el-GR" altLang="ko-KR" sz="2800" b="0" i="0" dirty="0">
                <a:solidFill>
                  <a:srgbClr val="494E52"/>
                </a:solidFill>
                <a:effectLst/>
                <a:latin typeface="+mn-ea"/>
              </a:rPr>
              <a:t>λ</a:t>
            </a: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v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Av – </a:t>
            </a:r>
            <a:r>
              <a:rPr lang="el-GR" altLang="ko-KR" sz="2800" dirty="0">
                <a:solidFill>
                  <a:srgbClr val="494E52"/>
                </a:solidFill>
                <a:latin typeface="+mn-ea"/>
              </a:rPr>
              <a:t>λ</a:t>
            </a: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v = 0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(A – </a:t>
            </a:r>
            <a:r>
              <a:rPr lang="el-GR" altLang="ko-KR" sz="2800" dirty="0">
                <a:solidFill>
                  <a:srgbClr val="494E52"/>
                </a:solidFill>
                <a:latin typeface="+mn-ea"/>
              </a:rPr>
              <a:t>λ</a:t>
            </a: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I)v = 0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(A – </a:t>
            </a:r>
            <a:r>
              <a:rPr lang="el-GR" altLang="ko-KR" sz="2800" dirty="0">
                <a:solidFill>
                  <a:srgbClr val="494E52"/>
                </a:solidFill>
                <a:latin typeface="+mn-ea"/>
              </a:rPr>
              <a:t>λ</a:t>
            </a: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I) </a:t>
            </a:r>
            <a:r>
              <a:rPr lang="ko-KR" altLang="en-US" sz="2800" dirty="0" err="1">
                <a:solidFill>
                  <a:srgbClr val="494E52"/>
                </a:solidFill>
                <a:latin typeface="+mn-ea"/>
              </a:rPr>
              <a:t>역행렬이</a:t>
            </a:r>
            <a:r>
              <a:rPr lang="ko-KR" altLang="en-US" sz="2800" dirty="0">
                <a:solidFill>
                  <a:srgbClr val="494E52"/>
                </a:solidFill>
                <a:latin typeface="+mn-ea"/>
              </a:rPr>
              <a:t> 존재하면 안됨</a:t>
            </a:r>
            <a:endParaRPr lang="en-US" altLang="ko-KR" sz="2800" dirty="0">
              <a:solidFill>
                <a:srgbClr val="494E52"/>
              </a:solidFill>
              <a:latin typeface="+mn-ea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rgbClr val="494E52"/>
                </a:solidFill>
                <a:latin typeface="+mn-ea"/>
              </a:rPr>
              <a:t>det</a:t>
            </a: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(A – </a:t>
            </a:r>
            <a:r>
              <a:rPr lang="el-GR" altLang="ko-KR" sz="2800" dirty="0">
                <a:solidFill>
                  <a:srgbClr val="494E52"/>
                </a:solidFill>
                <a:latin typeface="+mn-ea"/>
              </a:rPr>
              <a:t>λ</a:t>
            </a: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I) = 0</a:t>
            </a:r>
            <a:endParaRPr lang="en-US" altLang="ko-KR" sz="3600" dirty="0">
              <a:solidFill>
                <a:srgbClr val="494E52"/>
              </a:solidFill>
              <a:latin typeface="+mn-ea"/>
            </a:endParaRP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 err="1">
                <a:solidFill>
                  <a:srgbClr val="494E52"/>
                </a:solidFill>
                <a:latin typeface="+mn-ea"/>
              </a:rPr>
              <a:t>det</a:t>
            </a:r>
            <a:r>
              <a:rPr lang="en-US" altLang="ko-KR" dirty="0">
                <a:solidFill>
                  <a:srgbClr val="494E52"/>
                </a:solidFill>
                <a:latin typeface="+mn-ea"/>
              </a:rPr>
              <a:t> : </a:t>
            </a:r>
            <a:r>
              <a:rPr lang="ko-KR" altLang="en-US" dirty="0">
                <a:solidFill>
                  <a:srgbClr val="494E52"/>
                </a:solidFill>
                <a:latin typeface="+mn-ea"/>
              </a:rPr>
              <a:t>행렬식</a:t>
            </a:r>
            <a:r>
              <a:rPr lang="en-US" altLang="ko-KR" dirty="0">
                <a:solidFill>
                  <a:srgbClr val="494E52"/>
                </a:solidFill>
                <a:latin typeface="+mn-ea"/>
              </a:rPr>
              <a:t>. </a:t>
            </a:r>
            <a:r>
              <a:rPr lang="ko-KR" altLang="en-US" dirty="0" err="1">
                <a:solidFill>
                  <a:srgbClr val="494E52"/>
                </a:solidFill>
                <a:latin typeface="+mn-ea"/>
              </a:rPr>
              <a:t>역행렬이</a:t>
            </a:r>
            <a:r>
              <a:rPr lang="ko-KR" altLang="en-US" dirty="0">
                <a:solidFill>
                  <a:srgbClr val="494E52"/>
                </a:solidFill>
                <a:latin typeface="+mn-ea"/>
              </a:rPr>
              <a:t> 존재하지 않을 때 </a:t>
            </a:r>
            <a:r>
              <a:rPr lang="en-US" altLang="ko-KR" dirty="0" err="1">
                <a:solidFill>
                  <a:srgbClr val="494E52"/>
                </a:solidFill>
                <a:latin typeface="+mn-ea"/>
              </a:rPr>
              <a:t>det</a:t>
            </a:r>
            <a:r>
              <a:rPr lang="en-US" altLang="ko-KR" dirty="0">
                <a:solidFill>
                  <a:srgbClr val="494E52"/>
                </a:solidFill>
                <a:latin typeface="+mn-ea"/>
              </a:rPr>
              <a:t>(A) = 0</a:t>
            </a:r>
          </a:p>
          <a:p>
            <a:pPr marL="1028700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494E52"/>
                </a:solidFill>
                <a:latin typeface="+mn-ea"/>
              </a:rPr>
              <a:t>2x2 </a:t>
            </a:r>
            <a:r>
              <a:rPr lang="ko-KR" altLang="en-US" dirty="0">
                <a:solidFill>
                  <a:srgbClr val="494E52"/>
                </a:solidFill>
                <a:latin typeface="+mn-ea"/>
              </a:rPr>
              <a:t>행렬에서 </a:t>
            </a:r>
            <a:r>
              <a:rPr lang="en-US" altLang="ko-KR" dirty="0" err="1">
                <a:solidFill>
                  <a:srgbClr val="494E52"/>
                </a:solidFill>
                <a:latin typeface="+mn-ea"/>
              </a:rPr>
              <a:t>det</a:t>
            </a:r>
            <a:r>
              <a:rPr lang="en-US" altLang="ko-KR" dirty="0">
                <a:solidFill>
                  <a:srgbClr val="494E52"/>
                </a:solidFill>
                <a:latin typeface="+mn-ea"/>
              </a:rPr>
              <a:t>(A) = ad-</a:t>
            </a:r>
            <a:r>
              <a:rPr lang="en-US" altLang="ko-KR" dirty="0" err="1">
                <a:solidFill>
                  <a:srgbClr val="494E52"/>
                </a:solidFill>
                <a:latin typeface="+mn-ea"/>
              </a:rPr>
              <a:t>bc</a:t>
            </a:r>
            <a:endParaRPr lang="en-US" altLang="ko-KR" dirty="0">
              <a:solidFill>
                <a:srgbClr val="494E52"/>
              </a:solidFill>
              <a:latin typeface="+mn-ea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800" dirty="0" err="1">
                <a:solidFill>
                  <a:srgbClr val="494E52"/>
                </a:solidFill>
                <a:latin typeface="+mn-ea"/>
              </a:rPr>
              <a:t>det</a:t>
            </a: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(A – </a:t>
            </a:r>
            <a:r>
              <a:rPr lang="el-GR" altLang="ko-KR" sz="2800" dirty="0">
                <a:solidFill>
                  <a:srgbClr val="494E52"/>
                </a:solidFill>
                <a:latin typeface="+mn-ea"/>
              </a:rPr>
              <a:t>λ</a:t>
            </a: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I) = 0</a:t>
            </a:r>
            <a:r>
              <a:rPr lang="ko-KR" altLang="en-US" sz="2800" dirty="0">
                <a:solidFill>
                  <a:srgbClr val="494E52"/>
                </a:solidFill>
                <a:latin typeface="+mn-ea"/>
              </a:rPr>
              <a:t> 의 해를 찾아 </a:t>
            </a:r>
            <a:r>
              <a:rPr lang="el-GR" altLang="ko-KR" sz="2800" dirty="0">
                <a:solidFill>
                  <a:srgbClr val="494E52"/>
                </a:solidFill>
                <a:latin typeface="+mn-ea"/>
              </a:rPr>
              <a:t>λ</a:t>
            </a:r>
            <a:r>
              <a:rPr lang="en-US" altLang="ko-KR" sz="2800" dirty="0">
                <a:solidFill>
                  <a:srgbClr val="494E52"/>
                </a:solidFill>
                <a:latin typeface="+mn-ea"/>
              </a:rPr>
              <a:t>(eigenvalue)</a:t>
            </a:r>
            <a:r>
              <a:rPr lang="el-GR" altLang="ko-KR" sz="2800" dirty="0">
                <a:solidFill>
                  <a:srgbClr val="494E52"/>
                </a:solidFill>
                <a:latin typeface="+mn-ea"/>
              </a:rPr>
              <a:t> </a:t>
            </a:r>
            <a:r>
              <a:rPr lang="ko-KR" altLang="en-US" sz="2800" dirty="0">
                <a:solidFill>
                  <a:srgbClr val="494E52"/>
                </a:solidFill>
                <a:latin typeface="+mn-ea"/>
              </a:rPr>
              <a:t>계산</a:t>
            </a:r>
            <a:endParaRPr lang="en-US" altLang="ko-KR" sz="2800" dirty="0">
              <a:solidFill>
                <a:srgbClr val="494E52"/>
              </a:solidFill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3C2ED2-B881-844A-BC9B-39A1544B8C0A}"/>
                  </a:ext>
                </a:extLst>
              </p:cNvPr>
              <p:cNvSpPr txBox="1"/>
              <p:nvPr/>
            </p:nvSpPr>
            <p:spPr>
              <a:xfrm>
                <a:off x="7675123" y="505216"/>
                <a:ext cx="4214641" cy="451957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kumimoji="1" lang="en-US" altLang="ko-KR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b="0" i="1" smtClean="0">
                                      <a:latin typeface="Cambria Math" panose="02040503050406030204" pitchFamily="18" charset="0"/>
                                    </a:rPr>
                                    <m:t>𝑛𝑛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kumimoji="1"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ko-K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ko-KR" altLang="en-US" i="1" smtClean="0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1" lang="en-US" altLang="ko-K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l-GR" altLang="ko-KR" dirty="0">
                        <a:solidFill>
                          <a:srgbClr val="494E52"/>
                        </a:solidFill>
                        <a:latin typeface="MJXc-TeX-math-I"/>
                      </a:rPr>
                      <m:t>λ</m:t>
                    </m:r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</m:oMath>
                </a14:m>
                <a:endParaRPr kumimoji="1" lang="en-US" altLang="ko-KR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brk m:alnAt="7"/>
                                </m:rP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altLang="ko-KR" dirty="0">
                                  <a:solidFill>
                                    <a:srgbClr val="494E52"/>
                                  </a:solidFill>
                                  <a:latin typeface="+mn-ea"/>
                                </a:rPr>
                                <m:t>λ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1" lang="en-US" altLang="ko-KR" i="1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kumimoji="1" lang="en-US" altLang="ko-K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l-GR" altLang="ko-KR" dirty="0">
                                  <a:solidFill>
                                    <a:srgbClr val="494E52"/>
                                  </a:solidFill>
                                  <a:latin typeface="+mn-ea"/>
                                </a:rPr>
                                <m:t>λ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kumimoji="1" lang="en-US" altLang="ko-KR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kumimoji="1" lang="en-US" altLang="ko-KR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e>
                            <m:r>
                              <a:rPr lang="ko-KR" altLang="en-US" i="1">
                                <a:latin typeface="Cambria Math" panose="02040503050406030204" pitchFamily="18" charset="0"/>
                              </a:rPr>
                              <m:t>⋮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altLang="ko-KR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eqArr>
                      </m:e>
                    </m:d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kumimoji="1" lang="en-US" altLang="ko-KR" dirty="0"/>
                  <a:t> 0</a:t>
                </a: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11</m:t>
                        </m:r>
                      </m:sub>
                    </m:sSub>
                    <m:r>
                      <m:rPr>
                        <m:brk m:alnAt="7"/>
                      </m:rPr>
                      <a:rPr kumimoji="1"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 altLang="ko-KR" dirty="0">
                        <a:solidFill>
                          <a:srgbClr val="494E52"/>
                        </a:solidFill>
                        <a:latin typeface="+mn-ea"/>
                      </a:rPr>
                      <m:t>λ</m:t>
                    </m:r>
                  </m:oMath>
                </a14:m>
                <a:r>
                  <a:rPr kumimoji="1" lang="en-US" altLang="ko-KR" dirty="0"/>
                  <a:t>)* </a:t>
                </a:r>
                <a14:m>
                  <m:oMath xmlns:m="http://schemas.openxmlformats.org/officeDocument/2006/math">
                    <m:r>
                      <a:rPr kumimoji="1" lang="en-US" altLang="ko-KR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nor/>
                      </m:rPr>
                      <a:rPr lang="el-GR" altLang="ko-KR" dirty="0">
                        <a:solidFill>
                          <a:srgbClr val="494E52"/>
                        </a:solidFill>
                        <a:latin typeface="+mn-ea"/>
                      </a:rPr>
                      <m:t>λ</m:t>
                    </m:r>
                  </m:oMath>
                </a14:m>
                <a:r>
                  <a:rPr kumimoji="1" lang="en-US" altLang="ko-KR" dirty="0"/>
                  <a:t>) -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kumimoji="1" lang="en-US" altLang="ko-KR" i="1">
                        <a:latin typeface="Cambria Math" panose="02040503050406030204" pitchFamily="18" charset="0"/>
                      </a:rPr>
                      <m:t>∗</m:t>
                    </m:r>
                  </m:oMath>
                </a14:m>
                <a:r>
                  <a:rPr kumimoji="1" lang="en-US" altLang="ko-KR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ko-K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kumimoji="1" lang="en-US" altLang="ko-KR" i="1"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</m:oMath>
                </a14:m>
                <a:r>
                  <a:rPr kumimoji="1" lang="en-US" altLang="ko-KR" dirty="0"/>
                  <a:t> =  0</a:t>
                </a:r>
                <a:endParaRPr kumimoji="1" lang="ko-KR" altLang="en-US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ko-KR" altLang="en-US" dirty="0"/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ko-KR" alt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3C2ED2-B881-844A-BC9B-39A1544B8C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123" y="505216"/>
                <a:ext cx="4214641" cy="4519571"/>
              </a:xfrm>
              <a:prstGeom prst="rect">
                <a:avLst/>
              </a:prstGeom>
              <a:blipFill>
                <a:blip r:embed="rId3"/>
                <a:stretch>
                  <a:fillRect l="-270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34217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32783C31-ADB7-F40A-5C50-5EAE266E88FF}"/>
              </a:ext>
            </a:extLst>
          </p:cNvPr>
          <p:cNvSpPr txBox="1">
            <a:spLocks/>
          </p:cNvSpPr>
          <p:nvPr/>
        </p:nvSpPr>
        <p:spPr>
          <a:xfrm>
            <a:off x="695062" y="2794486"/>
            <a:ext cx="10835877" cy="8922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ko-KR" altLang="en-US" sz="6000" dirty="0">
                <a:latin typeface="+mj-lt"/>
              </a:rPr>
              <a:t>주성분의 개수 설정</a:t>
            </a:r>
          </a:p>
        </p:txBody>
      </p:sp>
    </p:spTree>
    <p:extLst>
      <p:ext uri="{BB962C8B-B14F-4D97-AF65-F5344CB8AC3E}">
        <p14:creationId xmlns:p14="http://schemas.microsoft.com/office/powerpoint/2010/main" val="19955232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주성분의 개수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6397905" cy="3406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PCA process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공분산 행렬 계산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공분산행렬의 </a:t>
            </a:r>
            <a:r>
              <a:rPr kumimoji="1" lang="en-US" altLang="ko-KR" sz="1600" dirty="0">
                <a:latin typeface="Noto Sans" panose="020B0502040504020204" pitchFamily="34" charset="0"/>
              </a:rPr>
              <a:t>eigenvalue</a:t>
            </a:r>
            <a:r>
              <a:rPr kumimoji="1" lang="ko-KR" altLang="en-US" sz="1600" dirty="0">
                <a:latin typeface="Noto Sans" panose="020B0502040504020204" pitchFamily="34" charset="0"/>
              </a:rPr>
              <a:t>와 </a:t>
            </a:r>
            <a:r>
              <a:rPr kumimoji="1" lang="en-US" altLang="ko-KR" sz="1600" dirty="0">
                <a:latin typeface="Noto Sans" panose="020B0502040504020204" pitchFamily="34" charset="0"/>
              </a:rPr>
              <a:t>eigenvector</a:t>
            </a:r>
            <a:r>
              <a:rPr kumimoji="1" lang="ko-KR" altLang="en-US" sz="1600" dirty="0">
                <a:latin typeface="Noto Sans" panose="020B0502040504020204" pitchFamily="34" charset="0"/>
              </a:rPr>
              <a:t> 계산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Noto Sans" panose="020B0502040504020204" pitchFamily="34" charset="0"/>
              </a:rPr>
              <a:t>Eigenvector : </a:t>
            </a:r>
            <a:r>
              <a:rPr kumimoji="1" lang="ko-KR" altLang="en-US" sz="1400" dirty="0">
                <a:latin typeface="Noto Sans" panose="020B0502040504020204" pitchFamily="34" charset="0"/>
              </a:rPr>
              <a:t>주성분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Noto Sans" panose="020B0502040504020204" pitchFamily="34" charset="0"/>
              </a:rPr>
              <a:t>Eigenvalue : </a:t>
            </a:r>
            <a:r>
              <a:rPr kumimoji="1" lang="ko-KR" altLang="en-US" sz="1400" dirty="0">
                <a:latin typeface="Noto Sans" panose="020B0502040504020204" pitchFamily="34" charset="0"/>
              </a:rPr>
              <a:t>각 주성분의 분산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1600" dirty="0">
                <a:latin typeface="Noto Sans" panose="020B0502040504020204" pitchFamily="34" charset="0"/>
              </a:rPr>
              <a:t>eigenvalue</a:t>
            </a:r>
            <a:r>
              <a:rPr kumimoji="1" lang="ko-KR" altLang="en-US" sz="1600" dirty="0">
                <a:latin typeface="Noto Sans" panose="020B0502040504020204" pitchFamily="34" charset="0"/>
              </a:rPr>
              <a:t>의 크기 순서대로 </a:t>
            </a:r>
            <a:r>
              <a:rPr kumimoji="1" lang="en-US" altLang="ko-KR" sz="1600" dirty="0">
                <a:latin typeface="Noto Sans" panose="020B0502040504020204" pitchFamily="34" charset="0"/>
              </a:rPr>
              <a:t>eigenvector </a:t>
            </a:r>
            <a:r>
              <a:rPr kumimoji="1" lang="ko-KR" altLang="en-US" sz="1600" dirty="0">
                <a:latin typeface="Noto Sans" panose="020B0502040504020204" pitchFamily="34" charset="0"/>
              </a:rPr>
              <a:t>나열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정렬된 </a:t>
            </a:r>
            <a:r>
              <a:rPr kumimoji="1" lang="en-US" altLang="ko-KR" sz="1600" dirty="0">
                <a:latin typeface="Noto Sans" panose="020B0502040504020204" pitchFamily="34" charset="0"/>
              </a:rPr>
              <a:t>eigenvector </a:t>
            </a:r>
            <a:r>
              <a:rPr kumimoji="1" lang="ko-KR" altLang="en-US" sz="1600" dirty="0">
                <a:latin typeface="Noto Sans" panose="020B0502040504020204" pitchFamily="34" charset="0"/>
              </a:rPr>
              <a:t>중 필요한 만큼 </a:t>
            </a:r>
            <a:r>
              <a:rPr kumimoji="1" lang="ko-KR" altLang="en-US" sz="1600" dirty="0">
                <a:solidFill>
                  <a:srgbClr val="FF0000"/>
                </a:solidFill>
                <a:latin typeface="Noto Sans" panose="020B0502040504020204" pitchFamily="34" charset="0"/>
              </a:rPr>
              <a:t>일부 선택</a:t>
            </a:r>
            <a:r>
              <a:rPr kumimoji="1" lang="ko-KR" altLang="en-US" sz="1600" dirty="0">
                <a:latin typeface="Noto Sans" panose="020B0502040504020204" pitchFamily="34" charset="0"/>
              </a:rPr>
              <a:t>하여 차원 축소</a:t>
            </a: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507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주성분의 개수 설정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ACB4E-AA75-CC44-97DC-CD01E8B49F44}"/>
              </a:ext>
            </a:extLst>
          </p:cNvPr>
          <p:cNvSpPr txBox="1"/>
          <p:nvPr/>
        </p:nvSpPr>
        <p:spPr>
          <a:xfrm>
            <a:off x="498764" y="831872"/>
            <a:ext cx="8741496" cy="2781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dirty="0">
                <a:latin typeface="Noto Sans" panose="020B0502040504020204" pitchFamily="34" charset="0"/>
              </a:rPr>
              <a:t>시각화를 위해 </a:t>
            </a:r>
            <a:r>
              <a:rPr kumimoji="1" lang="en-US" altLang="ko-KR" dirty="0">
                <a:latin typeface="Noto Sans" panose="020B0502040504020204" pitchFamily="34" charset="0"/>
              </a:rPr>
              <a:t>2</a:t>
            </a:r>
            <a:r>
              <a:rPr kumimoji="1" lang="ko-KR" altLang="en-US" dirty="0">
                <a:latin typeface="Noto Sans" panose="020B0502040504020204" pitchFamily="34" charset="0"/>
              </a:rPr>
              <a:t> </a:t>
            </a:r>
            <a:r>
              <a:rPr kumimoji="1" lang="en-US" altLang="ko-KR" dirty="0">
                <a:latin typeface="Noto Sans" panose="020B0502040504020204" pitchFamily="34" charset="0"/>
              </a:rPr>
              <a:t>or 3</a:t>
            </a:r>
            <a:r>
              <a:rPr kumimoji="1" lang="ko-KR" altLang="en-US" dirty="0">
                <a:latin typeface="Noto Sans" panose="020B0502040504020204" pitchFamily="34" charset="0"/>
              </a:rPr>
              <a:t>개로 주성분 개수 설정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dirty="0">
                <a:latin typeface="Noto Sans" panose="020B0502040504020204" pitchFamily="34" charset="0"/>
              </a:rPr>
              <a:t>Eigenvalue &gt; 1 </a:t>
            </a:r>
            <a:r>
              <a:rPr kumimoji="1" lang="ko-KR" altLang="en-US" dirty="0">
                <a:latin typeface="Noto Sans" panose="020B0502040504020204" pitchFamily="34" charset="0"/>
              </a:rPr>
              <a:t>을 기준으로 주성분 개수 설정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Eigenvalue : </a:t>
            </a:r>
            <a:r>
              <a:rPr kumimoji="1" lang="ko-KR" altLang="en-US" dirty="0">
                <a:latin typeface="Noto Sans" panose="020B0502040504020204" pitchFamily="34" charset="0"/>
              </a:rPr>
              <a:t>주성분의 분산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dirty="0">
                <a:latin typeface="Noto Sans" panose="020B0502040504020204" pitchFamily="34" charset="0"/>
              </a:rPr>
              <a:t>주성분 개수가 늘어나도 분산이 더이상 추가되지 않는 지점에서 주성분 개수 설정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scree plot</a:t>
            </a:r>
            <a:r>
              <a:rPr kumimoji="1" lang="ko-KR" altLang="en-US" dirty="0">
                <a:latin typeface="Noto Sans" panose="020B0502040504020204" pitchFamily="34" charset="0"/>
              </a:rPr>
              <a:t>에서  </a:t>
            </a:r>
            <a:r>
              <a:rPr kumimoji="1" lang="en-US" altLang="ko-KR" dirty="0">
                <a:latin typeface="Noto Sans" panose="020B0502040504020204" pitchFamily="34" charset="0"/>
              </a:rPr>
              <a:t>elbow point</a:t>
            </a:r>
            <a:r>
              <a:rPr kumimoji="1" lang="ko-KR" altLang="en-US" dirty="0">
                <a:latin typeface="Noto Sans" panose="020B0502040504020204" pitchFamily="34" charset="0"/>
              </a:rPr>
              <a:t>로 주성분 개수 설정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72436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CACB4E-AA75-CC44-97DC-CD01E8B49F44}"/>
              </a:ext>
            </a:extLst>
          </p:cNvPr>
          <p:cNvSpPr txBox="1"/>
          <p:nvPr/>
        </p:nvSpPr>
        <p:spPr>
          <a:xfrm>
            <a:off x="498764" y="831872"/>
            <a:ext cx="4905510" cy="565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dirty="0">
                <a:latin typeface="Noto Sans" panose="020B0502040504020204" pitchFamily="34" charset="0"/>
              </a:rPr>
              <a:t>시각화를 위해 </a:t>
            </a:r>
            <a:r>
              <a:rPr kumimoji="1" lang="en-US" altLang="ko-KR" dirty="0">
                <a:latin typeface="Noto Sans" panose="020B0502040504020204" pitchFamily="34" charset="0"/>
              </a:rPr>
              <a:t>2</a:t>
            </a:r>
            <a:r>
              <a:rPr kumimoji="1" lang="ko-KR" altLang="en-US" dirty="0">
                <a:latin typeface="Noto Sans" panose="020B0502040504020204" pitchFamily="34" charset="0"/>
              </a:rPr>
              <a:t> </a:t>
            </a:r>
            <a:r>
              <a:rPr kumimoji="1" lang="en-US" altLang="ko-KR" dirty="0">
                <a:latin typeface="Noto Sans" panose="020B0502040504020204" pitchFamily="34" charset="0"/>
              </a:rPr>
              <a:t>or 3</a:t>
            </a:r>
            <a:r>
              <a:rPr kumimoji="1" lang="ko-KR" altLang="en-US" dirty="0">
                <a:latin typeface="Noto Sans" panose="020B0502040504020204" pitchFamily="34" charset="0"/>
              </a:rPr>
              <a:t>개로 주성분 개수 설정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E8F5A05-87AD-814C-9E77-4242AEBAE3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533" y="1725881"/>
            <a:ext cx="5837836" cy="4670268"/>
          </a:xfrm>
          <a:prstGeom prst="rect">
            <a:avLst/>
          </a:prstGeom>
        </p:spPr>
      </p:pic>
      <p:sp>
        <p:nvSpPr>
          <p:cNvPr id="13" name="제목 6">
            <a:extLst>
              <a:ext uri="{FF2B5EF4-FFF2-40B4-BE49-F238E27FC236}">
                <a16:creationId xmlns:a16="http://schemas.microsoft.com/office/drawing/2014/main" id="{22E09421-B5E7-3B4E-877A-41C5A2891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주성분의 개수 설정</a:t>
            </a:r>
          </a:p>
        </p:txBody>
      </p:sp>
    </p:spTree>
    <p:extLst>
      <p:ext uri="{BB962C8B-B14F-4D97-AF65-F5344CB8AC3E}">
        <p14:creationId xmlns:p14="http://schemas.microsoft.com/office/powerpoint/2010/main" val="20502472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CACB4E-AA75-CC44-97DC-CD01E8B49F44}"/>
              </a:ext>
            </a:extLst>
          </p:cNvPr>
          <p:cNvSpPr txBox="1"/>
          <p:nvPr/>
        </p:nvSpPr>
        <p:spPr>
          <a:xfrm>
            <a:off x="498764" y="831872"/>
            <a:ext cx="10709983" cy="33374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latin typeface="Noto Sans" panose="020B0502040504020204" pitchFamily="34" charset="0"/>
              </a:rPr>
              <a:t>2.  Eigenvalue &gt; 1 </a:t>
            </a:r>
            <a:r>
              <a:rPr kumimoji="1" lang="ko-KR" altLang="en-US" dirty="0">
                <a:latin typeface="Noto Sans" panose="020B0502040504020204" pitchFamily="34" charset="0"/>
              </a:rPr>
              <a:t>을 기준으로 주성분 개수 설정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Eigenvalue : </a:t>
            </a:r>
            <a:r>
              <a:rPr kumimoji="1" lang="ko-KR" altLang="en-US" dirty="0">
                <a:latin typeface="Noto Sans" panose="020B0502040504020204" pitchFamily="34" charset="0"/>
              </a:rPr>
              <a:t>주성분의 분산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주성분은 </a:t>
            </a:r>
            <a:r>
              <a:rPr kumimoji="1" lang="en-US" altLang="ko-KR" dirty="0">
                <a:latin typeface="Noto Sans" panose="020B0502040504020204" pitchFamily="34" charset="0"/>
              </a:rPr>
              <a:t>observation</a:t>
            </a:r>
            <a:r>
              <a:rPr kumimoji="1" lang="ko-KR" altLang="en-US" dirty="0">
                <a:latin typeface="Noto Sans" panose="020B0502040504020204" pitchFamily="34" charset="0"/>
              </a:rPr>
              <a:t>이 아닌</a:t>
            </a:r>
            <a:r>
              <a:rPr kumimoji="1" lang="en-US" altLang="ko-KR" dirty="0">
                <a:latin typeface="Noto Sans" panose="020B0502040504020204" pitchFamily="34" charset="0"/>
              </a:rPr>
              <a:t>, latent variable</a:t>
            </a:r>
            <a:r>
              <a:rPr kumimoji="1" lang="ko-KR" altLang="en-US" dirty="0">
                <a:latin typeface="Noto Sans" panose="020B0502040504020204" pitchFamily="34" charset="0"/>
              </a:rPr>
              <a:t>이기 때문에</a:t>
            </a:r>
            <a:r>
              <a:rPr kumimoji="1" lang="en-US" altLang="ko-KR" dirty="0">
                <a:latin typeface="Noto Sans" panose="020B0502040504020204" pitchFamily="34" charset="0"/>
              </a:rPr>
              <a:t>, </a:t>
            </a:r>
            <a:r>
              <a:rPr kumimoji="1" lang="ko-KR" altLang="en-US" dirty="0">
                <a:latin typeface="Noto Sans" panose="020B0502040504020204" pitchFamily="34" charset="0"/>
              </a:rPr>
              <a:t>해석을 해 줘야 함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그런데</a:t>
            </a:r>
            <a:r>
              <a:rPr kumimoji="1" lang="en-US" altLang="ko-KR" dirty="0">
                <a:latin typeface="Noto Sans" panose="020B0502040504020204" pitchFamily="34" charset="0"/>
              </a:rPr>
              <a:t>, </a:t>
            </a:r>
            <a:r>
              <a:rPr kumimoji="1" lang="ko-KR" altLang="en-US" dirty="0">
                <a:latin typeface="Noto Sans" panose="020B0502040504020204" pitchFamily="34" charset="0"/>
              </a:rPr>
              <a:t>내가 측정한 변수보다 분산이 작다면</a:t>
            </a:r>
            <a:r>
              <a:rPr kumimoji="1" lang="en-US" altLang="ko-KR" dirty="0">
                <a:latin typeface="Noto Sans" panose="020B0502040504020204" pitchFamily="34" charset="0"/>
              </a:rPr>
              <a:t> </a:t>
            </a:r>
            <a:r>
              <a:rPr kumimoji="1" lang="ko-KR" altLang="en-US" dirty="0">
                <a:latin typeface="Noto Sans" panose="020B0502040504020204" pitchFamily="34" charset="0"/>
              </a:rPr>
              <a:t>설명력이 떨어지는데 해석까지 해줘야 한다는 의미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그래서 </a:t>
            </a:r>
            <a:r>
              <a:rPr kumimoji="1" lang="en-US" altLang="ko-KR" dirty="0">
                <a:latin typeface="Noto Sans" panose="020B0502040504020204" pitchFamily="34" charset="0"/>
              </a:rPr>
              <a:t>Eigenvalue &gt; 1 </a:t>
            </a:r>
            <a:r>
              <a:rPr kumimoji="1" lang="ko-KR" altLang="en-US" dirty="0">
                <a:latin typeface="Noto Sans" panose="020B0502040504020204" pitchFamily="34" charset="0"/>
              </a:rPr>
              <a:t>기준으로 주성분 개수 설정</a:t>
            </a:r>
            <a:br>
              <a:rPr kumimoji="1" lang="en-US" altLang="ko-KR" dirty="0">
                <a:latin typeface="Noto Sans" panose="020B0502040504020204" pitchFamily="34" charset="0"/>
              </a:rPr>
            </a:br>
            <a:r>
              <a:rPr kumimoji="1" lang="ko-KR" altLang="en-US" sz="1400" dirty="0">
                <a:latin typeface="Noto Sans" panose="020B0502040504020204" pitchFamily="34" charset="0"/>
              </a:rPr>
              <a:t>* 보통 </a:t>
            </a:r>
            <a:r>
              <a:rPr kumimoji="1" lang="en-US" altLang="ko-KR" sz="1400" dirty="0">
                <a:latin typeface="Noto Sans" panose="020B0502040504020204" pitchFamily="34" charset="0"/>
              </a:rPr>
              <a:t>PCA</a:t>
            </a:r>
            <a:r>
              <a:rPr kumimoji="1" lang="ko-KR" altLang="en-US" sz="1400" dirty="0">
                <a:latin typeface="Noto Sans" panose="020B0502040504020204" pitchFamily="34" charset="0"/>
              </a:rPr>
              <a:t>를 위해 변수를 표준화하기 때문에 각 변수들의 정규분포를 평균 </a:t>
            </a:r>
            <a:r>
              <a:rPr kumimoji="1" lang="en-US" altLang="ko-KR" sz="1400" dirty="0">
                <a:latin typeface="Noto Sans" panose="020B0502040504020204" pitchFamily="34" charset="0"/>
              </a:rPr>
              <a:t>: 0, </a:t>
            </a:r>
            <a:r>
              <a:rPr kumimoji="1" lang="ko-KR" altLang="en-US" sz="1400" dirty="0">
                <a:latin typeface="Noto Sans" panose="020B0502040504020204" pitchFamily="34" charset="0"/>
              </a:rPr>
              <a:t>분산 </a:t>
            </a:r>
            <a:r>
              <a:rPr kumimoji="1" lang="en-US" altLang="ko-KR" sz="1400" dirty="0">
                <a:latin typeface="Noto Sans" panose="020B0502040504020204" pitchFamily="34" charset="0"/>
              </a:rPr>
              <a:t>: 1 </a:t>
            </a:r>
            <a:r>
              <a:rPr kumimoji="1" lang="ko-KR" altLang="en-US" sz="1400" dirty="0">
                <a:latin typeface="Noto Sans" panose="020B0502040504020204" pitchFamily="34" charset="0"/>
              </a:rPr>
              <a:t>인 표준 정규 분포로 변환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  <p:sp>
        <p:nvSpPr>
          <p:cNvPr id="10" name="제목 6">
            <a:extLst>
              <a:ext uri="{FF2B5EF4-FFF2-40B4-BE49-F238E27FC236}">
                <a16:creationId xmlns:a16="http://schemas.microsoft.com/office/drawing/2014/main" id="{C2BADD87-4CD0-5D4A-B52E-C80152B23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333375"/>
            <a:ext cx="10929937" cy="3429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주성분의 개수 설정</a:t>
            </a:r>
          </a:p>
        </p:txBody>
      </p:sp>
    </p:spTree>
    <p:extLst>
      <p:ext uri="{BB962C8B-B14F-4D97-AF65-F5344CB8AC3E}">
        <p14:creationId xmlns:p14="http://schemas.microsoft.com/office/powerpoint/2010/main" val="3768981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DCACB4E-AA75-CC44-97DC-CD01E8B49F44}"/>
              </a:ext>
            </a:extLst>
          </p:cNvPr>
          <p:cNvSpPr txBox="1"/>
          <p:nvPr/>
        </p:nvSpPr>
        <p:spPr>
          <a:xfrm>
            <a:off x="498764" y="831872"/>
            <a:ext cx="8707833" cy="1673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latin typeface="Noto Sans" panose="020B0502040504020204" pitchFamily="34" charset="0"/>
              </a:rPr>
              <a:t>3.  </a:t>
            </a:r>
            <a:r>
              <a:rPr kumimoji="1" lang="ko-KR" altLang="en-US" dirty="0">
                <a:latin typeface="Noto Sans" panose="020B0502040504020204" pitchFamily="34" charset="0"/>
              </a:rPr>
              <a:t>주성분 개수가 늘어나도 분산이 더이상 추가되지 않는 지점에서 주성분 개수 설정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해석하는 수고를 할 만한 주성분 까지 남겨준다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scree plot</a:t>
            </a:r>
            <a:r>
              <a:rPr kumimoji="1" lang="ko-KR" altLang="en-US" dirty="0">
                <a:latin typeface="Noto Sans" panose="020B0502040504020204" pitchFamily="34" charset="0"/>
              </a:rPr>
              <a:t>에서  </a:t>
            </a:r>
            <a:r>
              <a:rPr kumimoji="1" lang="en-US" altLang="ko-KR" dirty="0">
                <a:latin typeface="Noto Sans" panose="020B0502040504020204" pitchFamily="34" charset="0"/>
              </a:rPr>
              <a:t>elbow point</a:t>
            </a:r>
            <a:r>
              <a:rPr kumimoji="1" lang="ko-KR" altLang="en-US" dirty="0">
                <a:latin typeface="Noto Sans" panose="020B0502040504020204" pitchFamily="34" charset="0"/>
              </a:rPr>
              <a:t>로 주성분 개수 설정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26BE49A-4013-FF43-9432-F343C126DD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965" y="3033540"/>
            <a:ext cx="5382791" cy="31475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34DEC83-D87F-874A-8764-0A7AFD05AC17}"/>
              </a:ext>
            </a:extLst>
          </p:cNvPr>
          <p:cNvSpPr txBox="1"/>
          <p:nvPr/>
        </p:nvSpPr>
        <p:spPr>
          <a:xfrm>
            <a:off x="3348917" y="2725763"/>
            <a:ext cx="43324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*</a:t>
            </a:r>
            <a:r>
              <a:rPr kumimoji="1" lang="en-US" altLang="ko-KR" sz="1400" dirty="0"/>
              <a:t>scree plot : </a:t>
            </a:r>
            <a:r>
              <a:rPr kumimoji="1" lang="ko-KR" altLang="en-US" sz="1400" dirty="0"/>
              <a:t>주성분과 </a:t>
            </a:r>
            <a:r>
              <a:rPr kumimoji="1" lang="ko-KR" altLang="en-US" sz="1400" dirty="0" err="1"/>
              <a:t>고유값으로</a:t>
            </a:r>
            <a:r>
              <a:rPr kumimoji="1" lang="ko-KR" altLang="en-US" sz="1400" dirty="0"/>
              <a:t> 나타내는 선 그래프</a:t>
            </a:r>
          </a:p>
        </p:txBody>
      </p:sp>
      <p:sp>
        <p:nvSpPr>
          <p:cNvPr id="11" name="제목 6">
            <a:extLst>
              <a:ext uri="{FF2B5EF4-FFF2-40B4-BE49-F238E27FC236}">
                <a16:creationId xmlns:a16="http://schemas.microsoft.com/office/drawing/2014/main" id="{73914C16-7FAD-4A41-B7BC-818007EA5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838" y="333375"/>
            <a:ext cx="10929937" cy="342900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주성분의 개수 설정</a:t>
            </a:r>
          </a:p>
        </p:txBody>
      </p:sp>
    </p:spTree>
    <p:extLst>
      <p:ext uri="{BB962C8B-B14F-4D97-AF65-F5344CB8AC3E}">
        <p14:creationId xmlns:p14="http://schemas.microsoft.com/office/powerpoint/2010/main" val="3906136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32783C31-ADB7-F40A-5C50-5EAE266E88FF}"/>
              </a:ext>
            </a:extLst>
          </p:cNvPr>
          <p:cNvSpPr txBox="1">
            <a:spLocks/>
          </p:cNvSpPr>
          <p:nvPr/>
        </p:nvSpPr>
        <p:spPr>
          <a:xfrm>
            <a:off x="695062" y="2794486"/>
            <a:ext cx="10835877" cy="8922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latin typeface="+mj-lt"/>
              </a:rPr>
              <a:t>K-means clustering</a:t>
            </a:r>
            <a:endParaRPr lang="ko-KR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479970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Clustering (</a:t>
            </a:r>
            <a:r>
              <a:rPr lang="ko-KR" altLang="en-US" dirty="0"/>
              <a:t>군집화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6894836" cy="1119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유사한 성질을 가지는 데이터 끼리 </a:t>
            </a:r>
            <a:r>
              <a:rPr kumimoji="1" lang="en-US" altLang="ko-KR" dirty="0">
                <a:latin typeface="Noto Sans" panose="020B0502040504020204" pitchFamily="34" charset="0"/>
              </a:rPr>
              <a:t>cluster(</a:t>
            </a:r>
            <a:r>
              <a:rPr kumimoji="1" lang="ko-KR" altLang="en-US" dirty="0">
                <a:latin typeface="Noto Sans" panose="020B0502040504020204" pitchFamily="34" charset="0"/>
              </a:rPr>
              <a:t>군집</a:t>
            </a:r>
            <a:r>
              <a:rPr kumimoji="1" lang="en-US" altLang="ko-KR" dirty="0">
                <a:latin typeface="Noto Sans" panose="020B0502040504020204" pitchFamily="34" charset="0"/>
              </a:rPr>
              <a:t>)</a:t>
            </a:r>
            <a:r>
              <a:rPr kumimoji="1" lang="ko-KR" altLang="en-US" dirty="0" err="1">
                <a:latin typeface="Noto Sans" panose="020B0502040504020204" pitchFamily="34" charset="0"/>
              </a:rPr>
              <a:t>를</a:t>
            </a:r>
            <a:r>
              <a:rPr kumimoji="1" lang="ko-KR" altLang="en-US" dirty="0">
                <a:latin typeface="Noto Sans" panose="020B0502040504020204" pitchFamily="34" charset="0"/>
              </a:rPr>
              <a:t> 나누는 과정 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목표 </a:t>
            </a:r>
            <a:r>
              <a:rPr kumimoji="1" lang="en-US" altLang="ko-KR" dirty="0">
                <a:latin typeface="Noto Sans" panose="020B0502040504020204" pitchFamily="34" charset="0"/>
              </a:rPr>
              <a:t>: </a:t>
            </a:r>
            <a:r>
              <a:rPr kumimoji="1" lang="ko-KR" altLang="en-US" dirty="0">
                <a:latin typeface="Noto Sans" panose="020B0502040504020204" pitchFamily="34" charset="0"/>
              </a:rPr>
              <a:t>군집 내 데이터들의 거리는 가깝게</a:t>
            </a:r>
            <a:r>
              <a:rPr kumimoji="1" lang="en-US" altLang="ko-KR" dirty="0">
                <a:latin typeface="Noto Sans" panose="020B0502040504020204" pitchFamily="34" charset="0"/>
              </a:rPr>
              <a:t>, </a:t>
            </a:r>
            <a:r>
              <a:rPr kumimoji="1" lang="ko-KR" altLang="en-US" dirty="0">
                <a:latin typeface="Noto Sans" panose="020B0502040504020204" pitchFamily="34" charset="0"/>
              </a:rPr>
              <a:t>군집 간 거리는 멀게 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3E0BABC-EF1F-FD48-9A21-EBE0804D24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44" y="2047674"/>
            <a:ext cx="4941666" cy="430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719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8703024" cy="2658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K</a:t>
            </a:r>
            <a:r>
              <a:rPr kumimoji="1" lang="ko-KR" altLang="en-US" dirty="0">
                <a:latin typeface="Noto Sans" panose="020B0502040504020204" pitchFamily="34" charset="0"/>
              </a:rPr>
              <a:t>개의 중심 정하고</a:t>
            </a:r>
            <a:r>
              <a:rPr kumimoji="1" lang="en-US" altLang="ko-KR" dirty="0">
                <a:latin typeface="Noto Sans" panose="020B0502040504020204" pitchFamily="34" charset="0"/>
              </a:rPr>
              <a:t>,</a:t>
            </a:r>
            <a:r>
              <a:rPr kumimoji="1" lang="ko-KR" altLang="en-US" dirty="0">
                <a:latin typeface="Noto Sans" panose="020B0502040504020204" pitchFamily="34" charset="0"/>
              </a:rPr>
              <a:t> 그 중심을 기반으로 </a:t>
            </a:r>
            <a:r>
              <a:rPr kumimoji="1" lang="en-US" altLang="ko-KR" dirty="0">
                <a:latin typeface="Noto Sans" panose="020B0502040504020204" pitchFamily="34" charset="0"/>
              </a:rPr>
              <a:t>clustering</a:t>
            </a:r>
            <a:r>
              <a:rPr kumimoji="1" lang="ko-KR" altLang="en-US" dirty="0">
                <a:latin typeface="Noto Sans" panose="020B0502040504020204" pitchFamily="34" charset="0"/>
              </a:rPr>
              <a:t>하는 기법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K-means process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 err="1">
                <a:latin typeface="Noto Sans" panose="020B0502040504020204" pitchFamily="34" charset="0"/>
              </a:rPr>
              <a:t>랜덤하게</a:t>
            </a:r>
            <a:r>
              <a:rPr kumimoji="1" lang="ko-KR" altLang="en-US" sz="1600" dirty="0">
                <a:latin typeface="Noto Sans" panose="020B0502040504020204" pitchFamily="34" charset="0"/>
              </a:rPr>
              <a:t> </a:t>
            </a:r>
            <a:r>
              <a:rPr kumimoji="1" lang="en-US" altLang="ko-KR" sz="1600" dirty="0">
                <a:latin typeface="Noto Sans" panose="020B0502040504020204" pitchFamily="34" charset="0"/>
              </a:rPr>
              <a:t>K</a:t>
            </a:r>
            <a:r>
              <a:rPr kumimoji="1" lang="ko-KR" altLang="en-US" sz="1600" dirty="0">
                <a:latin typeface="Noto Sans" panose="020B0502040504020204" pitchFamily="34" charset="0"/>
              </a:rPr>
              <a:t>개의 점을 찍고</a:t>
            </a:r>
            <a:r>
              <a:rPr kumimoji="1" lang="en-US" altLang="ko-KR" sz="1600" dirty="0">
                <a:latin typeface="Noto Sans" panose="020B0502040504020204" pitchFamily="34" charset="0"/>
              </a:rPr>
              <a:t> </a:t>
            </a:r>
            <a:r>
              <a:rPr kumimoji="1" lang="ko-KR" altLang="en-US" sz="1600" dirty="0">
                <a:latin typeface="Noto Sans" panose="020B0502040504020204" pitchFamily="34" charset="0"/>
              </a:rPr>
              <a:t>각 점을 중심으로 데이터들을 할당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할당된 군집에서 다시 중심점을 찾고 해당 중심점에서 가장 가까운 데이터로 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재군집화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군집에 할당된 데이터들이 바뀌지 않을 때 까지 </a:t>
            </a:r>
            <a:r>
              <a:rPr kumimoji="1" lang="en-US" altLang="ko-KR" sz="1600" dirty="0">
                <a:latin typeface="Noto Sans" panose="020B0502040504020204" pitchFamily="34" charset="0"/>
              </a:rPr>
              <a:t>2</a:t>
            </a:r>
            <a:r>
              <a:rPr kumimoji="1" lang="ko-KR" altLang="en-US" sz="1600" dirty="0">
                <a:latin typeface="Noto Sans" panose="020B0502040504020204" pitchFamily="34" charset="0"/>
              </a:rPr>
              <a:t>번의 과정을 반복 </a:t>
            </a: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3DF8AB-BC9D-344F-8065-37B196A2C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9156" y="3526196"/>
            <a:ext cx="4447927" cy="30008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0376F6-FC4E-BD4A-8116-6CC130007283}"/>
              </a:ext>
            </a:extLst>
          </p:cNvPr>
          <p:cNvSpPr txBox="1"/>
          <p:nvPr/>
        </p:nvSpPr>
        <p:spPr>
          <a:xfrm>
            <a:off x="2373984" y="3526196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hlinkClick r:id="rId4"/>
              </a:rPr>
              <a:t>자료 출처 링크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356983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비지도학습의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6FC5CC-6739-9B48-B004-B7008E7D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3" y="1039444"/>
            <a:ext cx="7392125" cy="481972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63BF335-19C8-0548-AD1B-34FC4BA07684}"/>
              </a:ext>
            </a:extLst>
          </p:cNvPr>
          <p:cNvSpPr/>
          <p:nvPr/>
        </p:nvSpPr>
        <p:spPr>
          <a:xfrm>
            <a:off x="1842904" y="930243"/>
            <a:ext cx="1273215" cy="1273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9CC44-88B8-324D-8AB6-FB89600E77D9}"/>
              </a:ext>
            </a:extLst>
          </p:cNvPr>
          <p:cNvSpPr txBox="1"/>
          <p:nvPr/>
        </p:nvSpPr>
        <p:spPr>
          <a:xfrm>
            <a:off x="8022998" y="823544"/>
            <a:ext cx="3711801" cy="2034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Anomaly detection (</a:t>
            </a:r>
            <a:r>
              <a:rPr kumimoji="1" lang="ko-KR" altLang="en-US" b="1" dirty="0"/>
              <a:t>이상치 탐지</a:t>
            </a:r>
            <a:r>
              <a:rPr kumimoji="1" lang="en-US" altLang="ko-KR" b="1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평소의 </a:t>
            </a:r>
            <a:r>
              <a:rPr kumimoji="1" lang="ko-KR" altLang="en-US" sz="1600" dirty="0" err="1"/>
              <a:t>패턴이랑</a:t>
            </a:r>
            <a:r>
              <a:rPr kumimoji="1" lang="ko-KR" altLang="en-US" sz="1600" dirty="0"/>
              <a:t> 다른 것들을 잡아내는데 사용</a:t>
            </a:r>
            <a:endParaRPr kumimoji="1"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분실카드 특이사용패턴</a:t>
            </a:r>
            <a:endParaRPr kumimoji="1" lang="en-US" altLang="ko-KR" dirty="0"/>
          </a:p>
          <a:p>
            <a:pPr>
              <a:lnSpc>
                <a:spcPct val="150000"/>
              </a:lnSpc>
            </a:pP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25476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K-means clustering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2F6D0-4354-1B4A-B193-5D8A9CF20C28}"/>
              </a:ext>
            </a:extLst>
          </p:cNvPr>
          <p:cNvSpPr txBox="1"/>
          <p:nvPr/>
        </p:nvSpPr>
        <p:spPr>
          <a:xfrm>
            <a:off x="9362460" y="6222195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hlinkClick r:id="rId2"/>
              </a:rPr>
              <a:t>자료 출처 링크</a:t>
            </a:r>
            <a:endParaRPr kumimoji="1" lang="ko-KR" altLang="en-US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3DF8AB-BC9D-344F-8065-37B196A2CE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093" y="906428"/>
            <a:ext cx="7538367" cy="508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6358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87675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데이터간의 거리를 측정하는 방법 </a:t>
            </a:r>
            <a:r>
              <a:rPr lang="en-US" altLang="ko-KR" dirty="0"/>
              <a:t>(distance measure)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9330C0-ACBD-454D-BC2B-D1181117A076}"/>
              </a:ext>
            </a:extLst>
          </p:cNvPr>
          <p:cNvSpPr txBox="1"/>
          <p:nvPr/>
        </p:nvSpPr>
        <p:spPr>
          <a:xfrm>
            <a:off x="9569259" y="5599531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hlinkClick r:id="rId2"/>
              </a:rPr>
              <a:t>자료 출처 링크</a:t>
            </a:r>
            <a:endParaRPr kumimoji="1" lang="ko-KR" altLang="en-US" sz="11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0BAC42-6C82-254E-B5C9-632E7CC2BC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5445" y="1122417"/>
            <a:ext cx="8347951" cy="4477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95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K-means clustering</a:t>
            </a:r>
            <a:r>
              <a:rPr lang="ko-KR" altLang="en-US" dirty="0"/>
              <a:t>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5F61C-6E6B-A74C-8D71-86227AD60E4D}"/>
              </a:ext>
            </a:extLst>
          </p:cNvPr>
          <p:cNvSpPr txBox="1"/>
          <p:nvPr/>
        </p:nvSpPr>
        <p:spPr>
          <a:xfrm>
            <a:off x="472531" y="701517"/>
            <a:ext cx="7526419" cy="1981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군집화 및 </a:t>
            </a:r>
            <a:r>
              <a:rPr kumimoji="1" lang="ko-KR" altLang="en-US" dirty="0" err="1">
                <a:latin typeface="Noto Sans" panose="020B0502040504020204" pitchFamily="34" charset="0"/>
              </a:rPr>
              <a:t>군집별</a:t>
            </a:r>
            <a:r>
              <a:rPr kumimoji="1" lang="ko-KR" altLang="en-US" dirty="0">
                <a:latin typeface="Noto Sans" panose="020B0502040504020204" pitchFamily="34" charset="0"/>
              </a:rPr>
              <a:t> 특성 파악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Ex1) </a:t>
            </a:r>
            <a:r>
              <a:rPr kumimoji="1" lang="ko-KR" altLang="en-US" sz="1600" dirty="0">
                <a:latin typeface="Noto Sans" panose="020B0502040504020204" pitchFamily="34" charset="0"/>
              </a:rPr>
              <a:t>고객 유형을 분류하여 상품 판매 전략 도출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Ex2) </a:t>
            </a:r>
            <a:r>
              <a:rPr kumimoji="1" lang="ko-KR" altLang="en-US" sz="1600" dirty="0">
                <a:latin typeface="Noto Sans" panose="020B0502040504020204" pitchFamily="34" charset="0"/>
              </a:rPr>
              <a:t>제품의 성분 및 특성에 따라 분류하여 제품 추천 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로직</a:t>
            </a:r>
            <a:r>
              <a:rPr kumimoji="1" lang="en-US" altLang="ko-KR" sz="1600" dirty="0">
                <a:latin typeface="Noto Sans" panose="020B0502040504020204" pitchFamily="34" charset="0"/>
              </a:rPr>
              <a:t>(</a:t>
            </a:r>
            <a:r>
              <a:rPr kumimoji="1" lang="ko-KR" altLang="en-US" sz="1600" dirty="0">
                <a:latin typeface="Noto Sans" panose="020B0502040504020204" pitchFamily="34" charset="0"/>
              </a:rPr>
              <a:t>알고리즘</a:t>
            </a:r>
            <a:r>
              <a:rPr kumimoji="1" lang="en-US" altLang="ko-KR" sz="1600" dirty="0">
                <a:latin typeface="Noto Sans" panose="020B0502040504020204" pitchFamily="34" charset="0"/>
              </a:rPr>
              <a:t>) </a:t>
            </a:r>
            <a:r>
              <a:rPr kumimoji="1" lang="ko-KR" altLang="en-US" sz="1600" dirty="0">
                <a:latin typeface="Noto Sans" panose="020B0502040504020204" pitchFamily="34" charset="0"/>
              </a:rPr>
              <a:t>개발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이미지 데이터의 색상을 군집화 하여 사진 색상 축소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CFC44702-91A0-2C48-9F51-00E6217CBB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872" y="2727340"/>
            <a:ext cx="2453850" cy="1634303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F953DED8-4E15-3749-B544-ADBF4DB8B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629" y="4743372"/>
            <a:ext cx="2453850" cy="163430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E88BA9AD-19BD-4E40-8739-DAE1683F5F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4839" y="4743372"/>
            <a:ext cx="2453850" cy="16343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F0F56B69-86EB-D542-94F2-669EA3AA39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49" y="4743372"/>
            <a:ext cx="2453850" cy="1634303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16EFF7-C5C2-9943-A681-F79928A66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5948" y="2729354"/>
            <a:ext cx="2453850" cy="163430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626C039C-9F02-304E-A1E0-80C3FFCBC7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049" y="2727340"/>
            <a:ext cx="2453850" cy="163430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30668DCC-A64E-DB4D-9714-A08A63F784B4}"/>
              </a:ext>
            </a:extLst>
          </p:cNvPr>
          <p:cNvSpPr txBox="1"/>
          <p:nvPr/>
        </p:nvSpPr>
        <p:spPr>
          <a:xfrm>
            <a:off x="2414104" y="433648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/>
              <a:t>원본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C7522FD-E3FC-794C-AEBD-FEADA56DC2B3}"/>
              </a:ext>
            </a:extLst>
          </p:cNvPr>
          <p:cNvSpPr txBox="1"/>
          <p:nvPr/>
        </p:nvSpPr>
        <p:spPr>
          <a:xfrm>
            <a:off x="5416491" y="4326918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K=3</a:t>
            </a:r>
            <a:endParaRPr kumimoji="1" lang="ko-KR" altLang="en-US" sz="14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A3C39F5-F456-104A-8603-31DC165B1D6B}"/>
              </a:ext>
            </a:extLst>
          </p:cNvPr>
          <p:cNvSpPr txBox="1"/>
          <p:nvPr/>
        </p:nvSpPr>
        <p:spPr>
          <a:xfrm>
            <a:off x="8388164" y="4336479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K=10</a:t>
            </a:r>
            <a:endParaRPr kumimoji="1" lang="ko-KR" altLang="en-US" sz="1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3159846-5E81-7C43-8316-0D69506E77CC}"/>
              </a:ext>
            </a:extLst>
          </p:cNvPr>
          <p:cNvSpPr txBox="1"/>
          <p:nvPr/>
        </p:nvSpPr>
        <p:spPr>
          <a:xfrm>
            <a:off x="2414104" y="6379078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K=15</a:t>
            </a:r>
            <a:endParaRPr kumimoji="1" lang="ko-KR" altLang="en-US" sz="14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F2EC3A5-60F4-A34B-BA5E-219E447210D6}"/>
              </a:ext>
            </a:extLst>
          </p:cNvPr>
          <p:cNvSpPr txBox="1"/>
          <p:nvPr/>
        </p:nvSpPr>
        <p:spPr>
          <a:xfrm>
            <a:off x="5411823" y="6377675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K=30</a:t>
            </a:r>
            <a:endParaRPr kumimoji="1" lang="ko-KR" altLang="en-US" sz="14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52F220-917C-F44D-B509-1CFCA906135A}"/>
              </a:ext>
            </a:extLst>
          </p:cNvPr>
          <p:cNvSpPr txBox="1"/>
          <p:nvPr/>
        </p:nvSpPr>
        <p:spPr>
          <a:xfrm>
            <a:off x="8383496" y="6377674"/>
            <a:ext cx="5501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/>
              <a:t>K=50</a:t>
            </a:r>
            <a:endParaRPr kumimoji="1"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648303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32783C31-ADB7-F40A-5C50-5EAE266E88FF}"/>
              </a:ext>
            </a:extLst>
          </p:cNvPr>
          <p:cNvSpPr txBox="1">
            <a:spLocks/>
          </p:cNvSpPr>
          <p:nvPr/>
        </p:nvSpPr>
        <p:spPr>
          <a:xfrm>
            <a:off x="695062" y="2794486"/>
            <a:ext cx="10835877" cy="8922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latin typeface="+mj-lt"/>
              </a:rPr>
              <a:t>K </a:t>
            </a:r>
            <a:r>
              <a:rPr lang="ko-KR" altLang="en-US" sz="6000" dirty="0">
                <a:latin typeface="+mj-lt"/>
              </a:rPr>
              <a:t>개수를 선택하는 방법</a:t>
            </a:r>
          </a:p>
        </p:txBody>
      </p:sp>
    </p:spTree>
    <p:extLst>
      <p:ext uri="{BB962C8B-B14F-4D97-AF65-F5344CB8AC3E}">
        <p14:creationId xmlns:p14="http://schemas.microsoft.com/office/powerpoint/2010/main" val="3533032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 </a:t>
            </a:r>
            <a:r>
              <a:rPr lang="ko-KR" altLang="en-US" dirty="0"/>
              <a:t>개수를 선택하는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8703024" cy="2051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K-means process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 err="1">
                <a:latin typeface="Noto Sans" panose="020B0502040504020204" pitchFamily="34" charset="0"/>
              </a:rPr>
              <a:t>랜덤하게</a:t>
            </a:r>
            <a:r>
              <a:rPr kumimoji="1" lang="ko-KR" altLang="en-US" sz="1600" dirty="0">
                <a:latin typeface="Noto Sans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  <a:latin typeface="Noto Sans" panose="020B0502040504020204" pitchFamily="34" charset="0"/>
              </a:rPr>
              <a:t>K</a:t>
            </a:r>
            <a:r>
              <a:rPr kumimoji="1" lang="ko-KR" altLang="en-US" sz="1600" dirty="0">
                <a:solidFill>
                  <a:srgbClr val="FF0000"/>
                </a:solidFill>
                <a:latin typeface="Noto Sans" panose="020B0502040504020204" pitchFamily="34" charset="0"/>
              </a:rPr>
              <a:t>개의 점을 찍고</a:t>
            </a:r>
            <a:r>
              <a:rPr kumimoji="1" lang="en-US" altLang="ko-KR" sz="1600" dirty="0">
                <a:latin typeface="Noto Sans" panose="020B0502040504020204" pitchFamily="34" charset="0"/>
              </a:rPr>
              <a:t> </a:t>
            </a:r>
            <a:r>
              <a:rPr kumimoji="1" lang="ko-KR" altLang="en-US" sz="1600" dirty="0">
                <a:latin typeface="Noto Sans" panose="020B0502040504020204" pitchFamily="34" charset="0"/>
              </a:rPr>
              <a:t>각 점을 중심으로 데이터 할당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할당된 군집에서 다시 중심점을 찾고 해당 중심점에서 가장 가까운 데이터로 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재군집화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군집에 할당된 데이터들이 바뀌지 않을 때 까지 </a:t>
            </a:r>
            <a:r>
              <a:rPr kumimoji="1" lang="en-US" altLang="ko-KR" sz="1600" dirty="0">
                <a:latin typeface="Noto Sans" panose="020B0502040504020204" pitchFamily="34" charset="0"/>
              </a:rPr>
              <a:t>2</a:t>
            </a:r>
            <a:r>
              <a:rPr kumimoji="1" lang="ko-KR" altLang="en-US" sz="1600" dirty="0">
                <a:latin typeface="Noto Sans" panose="020B0502040504020204" pitchFamily="34" charset="0"/>
              </a:rPr>
              <a:t>번의 과정을 반복 </a:t>
            </a: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3DF8AB-BC9D-344F-8065-37B196A2C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4397" y="3110560"/>
            <a:ext cx="4447927" cy="3000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111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 </a:t>
            </a:r>
            <a:r>
              <a:rPr lang="ko-KR" altLang="en-US" dirty="0"/>
              <a:t>개수를 선택하는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9653605" cy="315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dirty="0">
                <a:latin typeface="Noto Sans" panose="020B0502040504020204" pitchFamily="34" charset="0"/>
              </a:rPr>
              <a:t>사전 정보</a:t>
            </a:r>
            <a:r>
              <a:rPr kumimoji="1" lang="en-US" altLang="ko-KR" dirty="0">
                <a:latin typeface="Noto Sans" panose="020B0502040504020204" pitchFamily="34" charset="0"/>
              </a:rPr>
              <a:t>(domain knowledge)</a:t>
            </a:r>
            <a:r>
              <a:rPr kumimoji="1" lang="ko-KR" altLang="en-US" dirty="0" err="1">
                <a:latin typeface="Noto Sans" panose="020B0502040504020204" pitchFamily="34" charset="0"/>
              </a:rPr>
              <a:t>를</a:t>
            </a:r>
            <a:r>
              <a:rPr kumimoji="1" lang="ko-KR" altLang="en-US" dirty="0">
                <a:latin typeface="Noto Sans" panose="020B0502040504020204" pitchFamily="34" charset="0"/>
              </a:rPr>
              <a:t> 바탕으로 </a:t>
            </a:r>
            <a:r>
              <a:rPr kumimoji="1" lang="en-US" altLang="ko-KR" dirty="0">
                <a:latin typeface="Noto Sans" panose="020B0502040504020204" pitchFamily="34" charset="0"/>
              </a:rPr>
              <a:t>k </a:t>
            </a:r>
            <a:r>
              <a:rPr kumimoji="1" lang="ko-KR" altLang="en-US" dirty="0">
                <a:latin typeface="Noto Sans" panose="020B0502040504020204" pitchFamily="34" charset="0"/>
              </a:rPr>
              <a:t>개수 설정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Ex) </a:t>
            </a:r>
            <a:r>
              <a:rPr kumimoji="1" lang="ko-KR" altLang="en-US" sz="1600" dirty="0">
                <a:latin typeface="Noto Sans" panose="020B0502040504020204" pitchFamily="34" charset="0"/>
              </a:rPr>
              <a:t>꽃의 데이터인데 </a:t>
            </a:r>
            <a:r>
              <a:rPr kumimoji="1" lang="en-US" altLang="ko-KR" sz="1600" dirty="0">
                <a:latin typeface="Noto Sans" panose="020B0502040504020204" pitchFamily="34" charset="0"/>
              </a:rPr>
              <a:t>3</a:t>
            </a:r>
            <a:r>
              <a:rPr kumimoji="1" lang="ko-KR" altLang="en-US" sz="1600" dirty="0">
                <a:latin typeface="Noto Sans" panose="020B0502040504020204" pitchFamily="34" charset="0"/>
              </a:rPr>
              <a:t>종류의 꽃이 있음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dirty="0">
                <a:latin typeface="Noto Sans" panose="020B0502040504020204" pitchFamily="34" charset="0"/>
              </a:rPr>
              <a:t>Elbow method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Within Sum of square(WSS)</a:t>
            </a:r>
            <a:r>
              <a:rPr kumimoji="1" lang="ko-KR" altLang="en-US" sz="1600" dirty="0">
                <a:latin typeface="Noto Sans" panose="020B0502040504020204" pitchFamily="34" charset="0"/>
              </a:rPr>
              <a:t> 그래프에서 </a:t>
            </a:r>
            <a:r>
              <a:rPr kumimoji="1" lang="en-US" altLang="ko-KR" sz="1600" dirty="0">
                <a:latin typeface="Noto Sans" panose="020B0502040504020204" pitchFamily="34" charset="0"/>
              </a:rPr>
              <a:t>Elbow point</a:t>
            </a:r>
            <a:r>
              <a:rPr kumimoji="1" lang="ko-KR" altLang="en-US" sz="1600" dirty="0">
                <a:latin typeface="Noto Sans" panose="020B0502040504020204" pitchFamily="34" charset="0"/>
              </a:rPr>
              <a:t>로 </a:t>
            </a:r>
            <a:r>
              <a:rPr kumimoji="1" lang="en-US" altLang="ko-KR" sz="1600" dirty="0">
                <a:latin typeface="Noto Sans" panose="020B0502040504020204" pitchFamily="34" charset="0"/>
              </a:rPr>
              <a:t>k  </a:t>
            </a:r>
            <a:r>
              <a:rPr kumimoji="1" lang="ko-KR" altLang="en-US" sz="1600" dirty="0">
                <a:latin typeface="Noto Sans" panose="020B0502040504020204" pitchFamily="34" charset="0"/>
              </a:rPr>
              <a:t>개수 설정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dirty="0">
                <a:latin typeface="Noto Sans" panose="020B0502040504020204" pitchFamily="34" charset="0"/>
              </a:rPr>
              <a:t>Silhouette method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군집 내 거리</a:t>
            </a:r>
            <a:r>
              <a:rPr kumimoji="1" lang="en-US" altLang="ko-KR" sz="1600" dirty="0">
                <a:latin typeface="Noto Sans" panose="020B0502040504020204" pitchFamily="34" charset="0"/>
              </a:rPr>
              <a:t>(a)</a:t>
            </a:r>
            <a:r>
              <a:rPr kumimoji="1" lang="ko-KR" altLang="en-US" sz="1600" dirty="0">
                <a:latin typeface="Noto Sans" panose="020B0502040504020204" pitchFamily="34" charset="0"/>
              </a:rPr>
              <a:t>와 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최근접</a:t>
            </a:r>
            <a:r>
              <a:rPr kumimoji="1" lang="ko-KR" altLang="en-US" sz="1600" dirty="0">
                <a:latin typeface="Noto Sans" panose="020B0502040504020204" pitchFamily="34" charset="0"/>
              </a:rPr>
              <a:t> 군집 간의 거리</a:t>
            </a:r>
            <a:r>
              <a:rPr kumimoji="1" lang="en-US" altLang="ko-KR" sz="1600" dirty="0">
                <a:latin typeface="Noto Sans" panose="020B0502040504020204" pitchFamily="34" charset="0"/>
              </a:rPr>
              <a:t>(b)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를</a:t>
            </a:r>
            <a:r>
              <a:rPr kumimoji="1" lang="ko-KR" altLang="en-US" sz="1600" dirty="0">
                <a:latin typeface="Noto Sans" panose="020B0502040504020204" pitchFamily="34" charset="0"/>
              </a:rPr>
              <a:t> 비교하여 </a:t>
            </a:r>
            <a:r>
              <a:rPr kumimoji="1" lang="en-US" altLang="ko-KR" sz="1600" dirty="0">
                <a:latin typeface="Noto Sans" panose="020B0502040504020204" pitchFamily="34" charset="0"/>
              </a:rPr>
              <a:t>a</a:t>
            </a:r>
            <a:r>
              <a:rPr kumimoji="1" lang="ko-KR" altLang="en-US" sz="1600" dirty="0">
                <a:latin typeface="Noto Sans" panose="020B0502040504020204" pitchFamily="34" charset="0"/>
              </a:rPr>
              <a:t>는 최소</a:t>
            </a:r>
            <a:r>
              <a:rPr kumimoji="1" lang="en-US" altLang="ko-KR" sz="1600" dirty="0">
                <a:latin typeface="Noto Sans" panose="020B0502040504020204" pitchFamily="34" charset="0"/>
              </a:rPr>
              <a:t>, b</a:t>
            </a:r>
            <a:r>
              <a:rPr kumimoji="1" lang="ko-KR" altLang="en-US" sz="1600" dirty="0">
                <a:latin typeface="Noto Sans" panose="020B0502040504020204" pitchFamily="34" charset="0"/>
              </a:rPr>
              <a:t>는 최대가 되는 </a:t>
            </a:r>
            <a:r>
              <a:rPr kumimoji="1" lang="en-US" altLang="ko-KR" sz="1600" dirty="0">
                <a:latin typeface="Noto Sans" panose="020B0502040504020204" pitchFamily="34" charset="0"/>
              </a:rPr>
              <a:t>k</a:t>
            </a:r>
            <a:r>
              <a:rPr kumimoji="1" lang="ko-KR" altLang="en-US" sz="1600" dirty="0">
                <a:latin typeface="Noto Sans" panose="020B0502040504020204" pitchFamily="34" charset="0"/>
              </a:rPr>
              <a:t>로 개수 설정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44261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 </a:t>
            </a:r>
            <a:r>
              <a:rPr lang="ko-KR" altLang="en-US" dirty="0"/>
              <a:t>개수를 선택하는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9435596" cy="30384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ko-KR" dirty="0">
                <a:latin typeface="Noto Sans" panose="020B0502040504020204" pitchFamily="34" charset="0"/>
              </a:rPr>
              <a:t>2. Elbow method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Within Sum of square(WSS)</a:t>
            </a:r>
            <a:r>
              <a:rPr kumimoji="1" lang="ko-KR" altLang="en-US" sz="1600" dirty="0">
                <a:latin typeface="Noto Sans" panose="020B0502040504020204" pitchFamily="34" charset="0"/>
              </a:rPr>
              <a:t> 그래프에서 </a:t>
            </a:r>
            <a:r>
              <a:rPr kumimoji="1" lang="en-US" altLang="ko-KR" sz="1600" dirty="0">
                <a:latin typeface="Noto Sans" panose="020B0502040504020204" pitchFamily="34" charset="0"/>
              </a:rPr>
              <a:t>Elbow point</a:t>
            </a:r>
            <a:r>
              <a:rPr kumimoji="1" lang="ko-KR" altLang="en-US" sz="1600" dirty="0">
                <a:latin typeface="Noto Sans" panose="020B0502040504020204" pitchFamily="34" charset="0"/>
              </a:rPr>
              <a:t>로 </a:t>
            </a:r>
            <a:r>
              <a:rPr kumimoji="1" lang="en-US" altLang="ko-KR" sz="1600" dirty="0">
                <a:latin typeface="Noto Sans" panose="020B0502040504020204" pitchFamily="34" charset="0"/>
              </a:rPr>
              <a:t>k  </a:t>
            </a:r>
            <a:r>
              <a:rPr kumimoji="1" lang="ko-KR" altLang="en-US" sz="1600" dirty="0">
                <a:latin typeface="Noto Sans" panose="020B0502040504020204" pitchFamily="34" charset="0"/>
              </a:rPr>
              <a:t>개수 설정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Sum of square (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편차제곱합</a:t>
            </a:r>
            <a:r>
              <a:rPr kumimoji="1" lang="en-US" altLang="ko-KR" sz="1600" dirty="0">
                <a:latin typeface="Noto Sans" panose="020B0502040504020204" pitchFamily="34" charset="0"/>
              </a:rPr>
              <a:t>)</a:t>
            </a:r>
            <a:r>
              <a:rPr kumimoji="1" lang="ko-KR" altLang="en-US" sz="1600" dirty="0">
                <a:latin typeface="Noto Sans" panose="020B0502040504020204" pitchFamily="34" charset="0"/>
              </a:rPr>
              <a:t> </a:t>
            </a:r>
            <a:r>
              <a:rPr kumimoji="1" lang="en-US" altLang="ko-KR" sz="1600" dirty="0">
                <a:latin typeface="Noto Sans" panose="020B0502040504020204" pitchFamily="34" charset="0"/>
              </a:rPr>
              <a:t>: </a:t>
            </a:r>
            <a:r>
              <a:rPr kumimoji="1" lang="ko-KR" altLang="en-US" sz="1600" dirty="0">
                <a:latin typeface="Noto Sans" panose="020B0502040504020204" pitchFamily="34" charset="0"/>
              </a:rPr>
              <a:t>평균에서 각 데이터간의 거리 제곱을 모두 합한 값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참고 </a:t>
            </a:r>
            <a:r>
              <a:rPr kumimoji="1" lang="en-US" altLang="ko-KR" sz="1400" dirty="0">
                <a:latin typeface="Noto Sans" panose="020B0502040504020204" pitchFamily="34" charset="0"/>
              </a:rPr>
              <a:t>– sum of square / </a:t>
            </a:r>
            <a:r>
              <a:rPr kumimoji="1" lang="ko-KR" altLang="en-US" sz="1400" dirty="0">
                <a:latin typeface="Noto Sans" panose="020B0502040504020204" pitchFamily="34" charset="0"/>
              </a:rPr>
              <a:t>데이터 수 </a:t>
            </a:r>
            <a:r>
              <a:rPr kumimoji="1" lang="en-US" altLang="ko-KR" sz="1400" dirty="0">
                <a:latin typeface="Noto Sans" panose="020B0502040504020204" pitchFamily="34" charset="0"/>
              </a:rPr>
              <a:t>= </a:t>
            </a:r>
            <a:r>
              <a:rPr kumimoji="1" lang="ko-KR" altLang="en-US" sz="1400" dirty="0">
                <a:latin typeface="Noto Sans" panose="020B0502040504020204" pitchFamily="34" charset="0"/>
              </a:rPr>
              <a:t>분산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Elbow point : </a:t>
            </a:r>
            <a:r>
              <a:rPr kumimoji="1" lang="ko-KR" altLang="en-US" sz="1600" dirty="0">
                <a:latin typeface="Noto Sans" panose="020B0502040504020204" pitchFamily="34" charset="0"/>
              </a:rPr>
              <a:t>군집 수를 늘려도 군집 내 데이터들의 거리가 더이상 크게 가까워지지 않는 지점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lvl="1">
              <a:lnSpc>
                <a:spcPct val="200000"/>
              </a:lnSpc>
            </a:pP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54548A3-3D98-1B4F-9112-FCFE19EDE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018" y="3232654"/>
            <a:ext cx="3816358" cy="332440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09CE0BD-1932-8044-B516-95D43524D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2061" y="3339544"/>
            <a:ext cx="5465133" cy="30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905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 </a:t>
            </a:r>
            <a:r>
              <a:rPr lang="ko-KR" altLang="en-US" dirty="0"/>
              <a:t>개수를 선택하는 방법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EEC6F0-70B5-7C45-A8D0-3D5E4F288BA0}"/>
                  </a:ext>
                </a:extLst>
              </p:cNvPr>
              <p:cNvSpPr txBox="1"/>
              <p:nvPr/>
            </p:nvSpPr>
            <p:spPr>
              <a:xfrm>
                <a:off x="472531" y="701517"/>
                <a:ext cx="9725739" cy="29674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200000"/>
                  </a:lnSpc>
                </a:pPr>
                <a:r>
                  <a:rPr kumimoji="1" lang="en-US" altLang="ko-KR" dirty="0">
                    <a:latin typeface="Noto Sans" panose="020B0502040504020204" pitchFamily="34" charset="0"/>
                  </a:rPr>
                  <a:t>3. Silhouette method</a:t>
                </a: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ko-KR" sz="1600" b="0" i="1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altLang="ko-KR" sz="1600" b="0" i="1" smtClean="0">
                            <a:solidFill>
                              <a:srgbClr val="31313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1600" b="0" i="1" smtClean="0">
                            <a:solidFill>
                              <a:srgbClr val="31313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altLang="ko-KR" sz="1600" b="0" i="1" smtClean="0">
                        <a:solidFill>
                          <a:srgbClr val="31313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ko-KR" sz="1600" i="1">
                            <a:solidFill>
                              <a:srgbClr val="31313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Italic" pitchFamily="2" charset="2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Regular" pitchFamily="2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Italic" pitchFamily="2" charset="2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Regular" pitchFamily="2" charset="2"/>
                          </a:rPr>
                          <m:t>)−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Italic" pitchFamily="2" charset="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Regular" pitchFamily="2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Italic" pitchFamily="2" charset="2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Regular" pitchFamily="2" charset="2"/>
                          </a:rPr>
                          <m:t>)</m:t>
                        </m:r>
                      </m:num>
                      <m:den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Regular" pitchFamily="2" charset="2"/>
                          </a:rPr>
                          <m:t>max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Regular" pitchFamily="2" charset="2"/>
                          </a:rPr>
                          <m:t>{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Italic" pitchFamily="2" charset="2"/>
                          </a:rPr>
                          <m:t>a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Regular" pitchFamily="2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Italic" pitchFamily="2" charset="2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Regular" pitchFamily="2" charset="2"/>
                          </a:rPr>
                          <m:t>),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Italic" pitchFamily="2" charset="2"/>
                          </a:rPr>
                          <m:t>b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Regular" pitchFamily="2" charset="2"/>
                          </a:rPr>
                          <m:t>(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Italic" pitchFamily="2" charset="2"/>
                          </a:rPr>
                          <m:t>i</m:t>
                        </m:r>
                        <m:r>
                          <m:rPr>
                            <m:nor/>
                          </m:rPr>
                          <a:rPr lang="en-US" altLang="ko-KR" sz="1600" dirty="0">
                            <a:solidFill>
                              <a:srgbClr val="313131"/>
                            </a:solidFill>
                            <a:latin typeface="STIXGeneral-Regular" pitchFamily="2" charset="2"/>
                          </a:rPr>
                          <m:t>)}</m:t>
                        </m:r>
                      </m:den>
                    </m:f>
                  </m:oMath>
                </a14:m>
                <a:endParaRPr kumimoji="1" lang="en-US" altLang="ko-KR" sz="1600" dirty="0">
                  <a:latin typeface="Noto Sans" panose="020B0502040504020204" pitchFamily="34" charset="0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r>
                  <a:rPr kumimoji="1" lang="ko-KR" altLang="en-US" sz="1600" dirty="0">
                    <a:latin typeface="Noto Sans" panose="020B0502040504020204" pitchFamily="34" charset="0"/>
                  </a:rPr>
                  <a:t>군집 내 거리 </a:t>
                </a:r>
                <a:r>
                  <a:rPr kumimoji="1" lang="en-US" altLang="ko-KR" sz="1600" dirty="0">
                    <a:latin typeface="Noto Sans" panose="020B0502040504020204" pitchFamily="34" charset="0"/>
                  </a:rPr>
                  <a:t>(a) </a:t>
                </a:r>
                <a:r>
                  <a:rPr kumimoji="1" lang="ko-KR" altLang="en-US" sz="1600" dirty="0">
                    <a:latin typeface="Noto Sans" panose="020B0502040504020204" pitchFamily="34" charset="0"/>
                  </a:rPr>
                  <a:t>와 최근접 군집 간의 거리 </a:t>
                </a:r>
                <a:r>
                  <a:rPr kumimoji="1" lang="en-US" altLang="ko-KR" sz="1600" dirty="0">
                    <a:latin typeface="Noto Sans" panose="020B0502040504020204" pitchFamily="34" charset="0"/>
                  </a:rPr>
                  <a:t>(b) </a:t>
                </a:r>
                <a:r>
                  <a:rPr kumimoji="1" lang="ko-KR" altLang="en-US" sz="1600" dirty="0">
                    <a:latin typeface="Noto Sans" panose="020B0502040504020204" pitchFamily="34" charset="0"/>
                  </a:rPr>
                  <a:t>를 비교하여 </a:t>
                </a:r>
                <a:r>
                  <a:rPr kumimoji="1" lang="en-US" altLang="ko-KR" sz="1600" dirty="0">
                    <a:latin typeface="Noto Sans" panose="020B0502040504020204" pitchFamily="34" charset="0"/>
                  </a:rPr>
                  <a:t>a</a:t>
                </a:r>
                <a:r>
                  <a:rPr kumimoji="1" lang="ko-KR" altLang="en-US" sz="1600" dirty="0">
                    <a:latin typeface="Noto Sans" panose="020B0502040504020204" pitchFamily="34" charset="0"/>
                  </a:rPr>
                  <a:t>는 최소</a:t>
                </a:r>
                <a:r>
                  <a:rPr kumimoji="1" lang="en-US" altLang="ko-KR" sz="1600" dirty="0">
                    <a:latin typeface="Noto Sans" panose="020B0502040504020204" pitchFamily="34" charset="0"/>
                  </a:rPr>
                  <a:t>, b</a:t>
                </a:r>
                <a:r>
                  <a:rPr kumimoji="1" lang="ko-KR" altLang="en-US" sz="1600" dirty="0">
                    <a:latin typeface="Noto Sans" panose="020B0502040504020204" pitchFamily="34" charset="0"/>
                  </a:rPr>
                  <a:t>는 최대가 되는 </a:t>
                </a:r>
                <a:r>
                  <a:rPr kumimoji="1" lang="en-US" altLang="ko-KR" sz="1600" dirty="0">
                    <a:latin typeface="Noto Sans" panose="020B0502040504020204" pitchFamily="34" charset="0"/>
                  </a:rPr>
                  <a:t>k</a:t>
                </a:r>
                <a:r>
                  <a:rPr kumimoji="1" lang="ko-KR" altLang="en-US" sz="1600" dirty="0">
                    <a:latin typeface="Noto Sans" panose="020B0502040504020204" pitchFamily="34" charset="0"/>
                  </a:rPr>
                  <a:t>로 개수 설정</a:t>
                </a:r>
                <a:endParaRPr kumimoji="1" lang="en-US" altLang="ko-KR" sz="1600" dirty="0">
                  <a:latin typeface="Noto Sans" panose="020B0502040504020204" pitchFamily="34" charset="0"/>
                </a:endParaRPr>
              </a:p>
              <a:p>
                <a:pPr marL="742950" lvl="1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sz="1600" dirty="0">
                  <a:latin typeface="Noto Sans" panose="020B0502040504020204" pitchFamily="34" charset="0"/>
                </a:endParaRPr>
              </a:p>
              <a:p>
                <a:pPr marL="285750" indent="-285750">
                  <a:lnSpc>
                    <a:spcPct val="200000"/>
                  </a:lnSpc>
                  <a:buFont typeface="Arial" panose="020B0604020202020204" pitchFamily="34" charset="0"/>
                  <a:buChar char="•"/>
                </a:pPr>
                <a:endParaRPr kumimoji="1" lang="en-US" altLang="ko-KR" dirty="0">
                  <a:latin typeface="Noto Sans" panose="020B0502040504020204" pitchFamily="34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6EEC6F0-70B5-7C45-A8D0-3D5E4F288B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31" y="701517"/>
                <a:ext cx="9725739" cy="2967479"/>
              </a:xfrm>
              <a:prstGeom prst="rect">
                <a:avLst/>
              </a:prstGeom>
              <a:blipFill>
                <a:blip r:embed="rId2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그림 1">
            <a:extLst>
              <a:ext uri="{FF2B5EF4-FFF2-40B4-BE49-F238E27FC236}">
                <a16:creationId xmlns:a16="http://schemas.microsoft.com/office/drawing/2014/main" id="{03CA11E1-D0C2-F84F-B7BE-2EC42DD68F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477" y="2870650"/>
            <a:ext cx="4840929" cy="330867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FE04A7F-02DB-5E4E-80AF-12C406015D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1352" y="2974822"/>
            <a:ext cx="4648522" cy="3320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61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 </a:t>
            </a:r>
            <a:r>
              <a:rPr lang="ko-KR" altLang="en-US" dirty="0"/>
              <a:t>개수를 선택하는 방법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9653605" cy="31598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dirty="0">
                <a:latin typeface="Noto Sans" panose="020B0502040504020204" pitchFamily="34" charset="0"/>
              </a:rPr>
              <a:t>사전 정보</a:t>
            </a:r>
            <a:r>
              <a:rPr kumimoji="1" lang="en-US" altLang="ko-KR" dirty="0">
                <a:latin typeface="Noto Sans" panose="020B0502040504020204" pitchFamily="34" charset="0"/>
              </a:rPr>
              <a:t>(domain knowledge)</a:t>
            </a:r>
            <a:r>
              <a:rPr kumimoji="1" lang="ko-KR" altLang="en-US" dirty="0" err="1">
                <a:latin typeface="Noto Sans" panose="020B0502040504020204" pitchFamily="34" charset="0"/>
              </a:rPr>
              <a:t>를</a:t>
            </a:r>
            <a:r>
              <a:rPr kumimoji="1" lang="ko-KR" altLang="en-US" dirty="0">
                <a:latin typeface="Noto Sans" panose="020B0502040504020204" pitchFamily="34" charset="0"/>
              </a:rPr>
              <a:t> 바탕으로 </a:t>
            </a:r>
            <a:r>
              <a:rPr kumimoji="1" lang="en-US" altLang="ko-KR" dirty="0">
                <a:latin typeface="Noto Sans" panose="020B0502040504020204" pitchFamily="34" charset="0"/>
              </a:rPr>
              <a:t>k </a:t>
            </a:r>
            <a:r>
              <a:rPr kumimoji="1" lang="ko-KR" altLang="en-US" dirty="0">
                <a:latin typeface="Noto Sans" panose="020B0502040504020204" pitchFamily="34" charset="0"/>
              </a:rPr>
              <a:t>개수 설정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Ex) </a:t>
            </a:r>
            <a:r>
              <a:rPr kumimoji="1" lang="ko-KR" altLang="en-US" sz="1600" dirty="0">
                <a:latin typeface="Noto Sans" panose="020B0502040504020204" pitchFamily="34" charset="0"/>
              </a:rPr>
              <a:t>꽃의 데이터인데 </a:t>
            </a:r>
            <a:r>
              <a:rPr kumimoji="1" lang="en-US" altLang="ko-KR" sz="1600" dirty="0">
                <a:latin typeface="Noto Sans" panose="020B0502040504020204" pitchFamily="34" charset="0"/>
              </a:rPr>
              <a:t>3</a:t>
            </a:r>
            <a:r>
              <a:rPr kumimoji="1" lang="ko-KR" altLang="en-US" sz="1600" dirty="0">
                <a:latin typeface="Noto Sans" panose="020B0502040504020204" pitchFamily="34" charset="0"/>
              </a:rPr>
              <a:t>종류의 꽃이 있음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dirty="0">
                <a:latin typeface="Noto Sans" panose="020B0502040504020204" pitchFamily="34" charset="0"/>
              </a:rPr>
              <a:t>Elbow method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Within Sum of square(WSS)</a:t>
            </a:r>
            <a:r>
              <a:rPr kumimoji="1" lang="ko-KR" altLang="en-US" sz="1600" dirty="0">
                <a:latin typeface="Noto Sans" panose="020B0502040504020204" pitchFamily="34" charset="0"/>
              </a:rPr>
              <a:t> 그래프에서 </a:t>
            </a:r>
            <a:r>
              <a:rPr kumimoji="1" lang="en-US" altLang="ko-KR" sz="1600" dirty="0">
                <a:latin typeface="Noto Sans" panose="020B0502040504020204" pitchFamily="34" charset="0"/>
              </a:rPr>
              <a:t>Elbow point</a:t>
            </a:r>
            <a:r>
              <a:rPr kumimoji="1" lang="ko-KR" altLang="en-US" sz="1600" dirty="0">
                <a:latin typeface="Noto Sans" panose="020B0502040504020204" pitchFamily="34" charset="0"/>
              </a:rPr>
              <a:t>로 </a:t>
            </a:r>
            <a:r>
              <a:rPr kumimoji="1" lang="en-US" altLang="ko-KR" sz="1600" dirty="0">
                <a:latin typeface="Noto Sans" panose="020B0502040504020204" pitchFamily="34" charset="0"/>
              </a:rPr>
              <a:t>k  </a:t>
            </a:r>
            <a:r>
              <a:rPr kumimoji="1" lang="ko-KR" altLang="en-US" sz="1600" dirty="0">
                <a:latin typeface="Noto Sans" panose="020B0502040504020204" pitchFamily="34" charset="0"/>
              </a:rPr>
              <a:t>개수 설정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dirty="0">
                <a:latin typeface="Noto Sans" panose="020B0502040504020204" pitchFamily="34" charset="0"/>
              </a:rPr>
              <a:t>Silhouette method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군집 내 거리</a:t>
            </a:r>
            <a:r>
              <a:rPr kumimoji="1" lang="en-US" altLang="ko-KR" sz="1600" dirty="0">
                <a:latin typeface="Noto Sans" panose="020B0502040504020204" pitchFamily="34" charset="0"/>
              </a:rPr>
              <a:t>(a)</a:t>
            </a:r>
            <a:r>
              <a:rPr kumimoji="1" lang="ko-KR" altLang="en-US" sz="1600" dirty="0">
                <a:latin typeface="Noto Sans" panose="020B0502040504020204" pitchFamily="34" charset="0"/>
              </a:rPr>
              <a:t>와 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최근접</a:t>
            </a:r>
            <a:r>
              <a:rPr kumimoji="1" lang="ko-KR" altLang="en-US" sz="1600" dirty="0">
                <a:latin typeface="Noto Sans" panose="020B0502040504020204" pitchFamily="34" charset="0"/>
              </a:rPr>
              <a:t> 군집 간의 거리</a:t>
            </a:r>
            <a:r>
              <a:rPr kumimoji="1" lang="en-US" altLang="ko-KR" sz="1600" dirty="0">
                <a:latin typeface="Noto Sans" panose="020B0502040504020204" pitchFamily="34" charset="0"/>
              </a:rPr>
              <a:t>(b)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를</a:t>
            </a:r>
            <a:r>
              <a:rPr kumimoji="1" lang="ko-KR" altLang="en-US" sz="1600" dirty="0">
                <a:latin typeface="Noto Sans" panose="020B0502040504020204" pitchFamily="34" charset="0"/>
              </a:rPr>
              <a:t> 비교하여 </a:t>
            </a:r>
            <a:r>
              <a:rPr kumimoji="1" lang="en-US" altLang="ko-KR" sz="1600" dirty="0">
                <a:latin typeface="Noto Sans" panose="020B0502040504020204" pitchFamily="34" charset="0"/>
              </a:rPr>
              <a:t>a</a:t>
            </a:r>
            <a:r>
              <a:rPr kumimoji="1" lang="ko-KR" altLang="en-US" sz="1600" dirty="0">
                <a:latin typeface="Noto Sans" panose="020B0502040504020204" pitchFamily="34" charset="0"/>
              </a:rPr>
              <a:t>는 최소</a:t>
            </a:r>
            <a:r>
              <a:rPr kumimoji="1" lang="en-US" altLang="ko-KR" sz="1600" dirty="0">
                <a:latin typeface="Noto Sans" panose="020B0502040504020204" pitchFamily="34" charset="0"/>
              </a:rPr>
              <a:t>, b</a:t>
            </a:r>
            <a:r>
              <a:rPr kumimoji="1" lang="ko-KR" altLang="en-US" sz="1600" dirty="0">
                <a:latin typeface="Noto Sans" panose="020B0502040504020204" pitchFamily="34" charset="0"/>
              </a:rPr>
              <a:t>는 최대가 되는 </a:t>
            </a:r>
            <a:r>
              <a:rPr kumimoji="1" lang="en-US" altLang="ko-KR" sz="1600" dirty="0">
                <a:latin typeface="Noto Sans" panose="020B0502040504020204" pitchFamily="34" charset="0"/>
              </a:rPr>
              <a:t>k</a:t>
            </a:r>
            <a:r>
              <a:rPr kumimoji="1" lang="ko-KR" altLang="en-US" sz="1600" dirty="0">
                <a:latin typeface="Noto Sans" panose="020B0502040504020204" pitchFamily="34" charset="0"/>
              </a:rPr>
              <a:t>로 개수 설정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597666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32783C31-ADB7-F40A-5C50-5EAE266E88FF}"/>
              </a:ext>
            </a:extLst>
          </p:cNvPr>
          <p:cNvSpPr txBox="1">
            <a:spLocks/>
          </p:cNvSpPr>
          <p:nvPr/>
        </p:nvSpPr>
        <p:spPr>
          <a:xfrm>
            <a:off x="695062" y="2794486"/>
            <a:ext cx="10835877" cy="8922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latin typeface="+mj-lt"/>
              </a:rPr>
              <a:t>K-medoids clustering</a:t>
            </a:r>
            <a:endParaRPr lang="ko-KR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574122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비지도학습의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6FC5CC-6739-9B48-B004-B7008E7D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3" y="1039444"/>
            <a:ext cx="7392125" cy="4819722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6EBEFEB-17AD-9840-9097-C84F5603B420}"/>
              </a:ext>
            </a:extLst>
          </p:cNvPr>
          <p:cNvSpPr/>
          <p:nvPr/>
        </p:nvSpPr>
        <p:spPr>
          <a:xfrm>
            <a:off x="4527764" y="1862394"/>
            <a:ext cx="1273215" cy="1273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9CC44-88B8-324D-8AB6-FB89600E77D9}"/>
              </a:ext>
            </a:extLst>
          </p:cNvPr>
          <p:cNvSpPr txBox="1"/>
          <p:nvPr/>
        </p:nvSpPr>
        <p:spPr>
          <a:xfrm>
            <a:off x="8022998" y="823544"/>
            <a:ext cx="4042002" cy="30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Time-series modeling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과거의 </a:t>
            </a:r>
            <a:r>
              <a:rPr kumimoji="1" lang="en-US" altLang="ko-KR" sz="1600" dirty="0"/>
              <a:t> </a:t>
            </a:r>
            <a:r>
              <a:rPr kumimoji="1" lang="ko-KR" altLang="en-US" sz="1600" dirty="0"/>
              <a:t>상태</a:t>
            </a:r>
            <a:r>
              <a:rPr kumimoji="1" lang="en-US" altLang="ko-KR" sz="1600" dirty="0"/>
              <a:t>(state)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기반으로 미래의 </a:t>
            </a:r>
            <a:r>
              <a:rPr kumimoji="1" lang="en-US" altLang="ko-KR" sz="1600" dirty="0"/>
              <a:t>state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예측</a:t>
            </a:r>
            <a:endParaRPr kumimoji="1"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날씨 예측</a:t>
            </a:r>
            <a:endParaRPr kumimoji="1"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/>
              <a:t>지도학습</a:t>
            </a:r>
            <a:r>
              <a:rPr kumimoji="1" lang="ko-KR" altLang="en-US" sz="1600" dirty="0"/>
              <a:t> 모델</a:t>
            </a:r>
            <a:endParaRPr kumimoji="1"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State</a:t>
            </a:r>
            <a:r>
              <a:rPr kumimoji="1" lang="ko-KR" altLang="en-US" sz="1600" dirty="0"/>
              <a:t>의 </a:t>
            </a:r>
            <a:r>
              <a:rPr kumimoji="1" lang="en-US" altLang="ko-KR" sz="1600" dirty="0"/>
              <a:t>label</a:t>
            </a:r>
            <a:r>
              <a:rPr kumimoji="1" lang="ko-KR" altLang="en-US" sz="1600" dirty="0"/>
              <a:t>이 있는 경우</a:t>
            </a:r>
            <a:endParaRPr kumimoji="1"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 err="1"/>
              <a:t>비지도학습</a:t>
            </a:r>
            <a:r>
              <a:rPr kumimoji="1" lang="ko-KR" altLang="en-US" sz="1600" dirty="0"/>
              <a:t> 모델</a:t>
            </a:r>
            <a:endParaRPr kumimoji="1"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State</a:t>
            </a:r>
            <a:r>
              <a:rPr kumimoji="1" lang="ko-KR" altLang="en-US" sz="1600" dirty="0" err="1"/>
              <a:t>를</a:t>
            </a:r>
            <a:r>
              <a:rPr kumimoji="1" lang="ko-KR" altLang="en-US" sz="1600" dirty="0"/>
              <a:t> 추론해서 예측하는 경우</a:t>
            </a:r>
          </a:p>
        </p:txBody>
      </p:sp>
    </p:spTree>
    <p:extLst>
      <p:ext uri="{BB962C8B-B14F-4D97-AF65-F5344CB8AC3E}">
        <p14:creationId xmlns:p14="http://schemas.microsoft.com/office/powerpoint/2010/main" val="22771336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K-medoids clustering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6029215" cy="1673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Medoids = </a:t>
            </a:r>
            <a:r>
              <a:rPr kumimoji="1" lang="ko-KR" altLang="en-US" dirty="0">
                <a:latin typeface="Noto Sans" panose="020B0502040504020204" pitchFamily="34" charset="0"/>
              </a:rPr>
              <a:t>중앙점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군집의 평균점을 찾는 것이 아닌</a:t>
            </a:r>
            <a:r>
              <a:rPr kumimoji="1" lang="en-US" altLang="ko-KR" dirty="0">
                <a:latin typeface="Noto Sans" panose="020B0502040504020204" pitchFamily="34" charset="0"/>
              </a:rPr>
              <a:t>, </a:t>
            </a:r>
            <a:r>
              <a:rPr kumimoji="1" lang="ko-KR" altLang="en-US" dirty="0">
                <a:latin typeface="Noto Sans" panose="020B0502040504020204" pitchFamily="34" charset="0"/>
              </a:rPr>
              <a:t>중앙점을 찾아 군집화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 err="1">
                <a:latin typeface="Noto Sans" panose="020B0502040504020204" pitchFamily="34" charset="0"/>
              </a:rPr>
              <a:t>극단치의</a:t>
            </a:r>
            <a:r>
              <a:rPr kumimoji="1" lang="ko-KR" altLang="en-US" dirty="0">
                <a:latin typeface="Noto Sans" panose="020B0502040504020204" pitchFamily="34" charset="0"/>
              </a:rPr>
              <a:t> 영향을 덜 받는 </a:t>
            </a:r>
            <a:r>
              <a:rPr kumimoji="1" lang="en-US" altLang="ko-KR" dirty="0">
                <a:latin typeface="Noto Sans" panose="020B0502040504020204" pitchFamily="34" charset="0"/>
              </a:rPr>
              <a:t>clustering </a:t>
            </a:r>
            <a:r>
              <a:rPr kumimoji="1" lang="ko-KR" altLang="en-US" dirty="0">
                <a:latin typeface="Noto Sans" panose="020B0502040504020204" pitchFamily="34" charset="0"/>
              </a:rPr>
              <a:t>기법 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CAD82AB-338F-0945-B648-3AB1626912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051" y="2623044"/>
            <a:ext cx="7302884" cy="30533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8265085-3408-494B-B43C-4BCE9141EF50}"/>
              </a:ext>
            </a:extLst>
          </p:cNvPr>
          <p:cNvSpPr txBox="1"/>
          <p:nvPr/>
        </p:nvSpPr>
        <p:spPr>
          <a:xfrm>
            <a:off x="8823366" y="6068291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hlinkClick r:id="rId3"/>
              </a:rPr>
              <a:t>그림 출처 링크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050527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K-medoids clustering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8703024" cy="2051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K-means process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 err="1">
                <a:latin typeface="Noto Sans" panose="020B0502040504020204" pitchFamily="34" charset="0"/>
              </a:rPr>
              <a:t>랜덤하게</a:t>
            </a:r>
            <a:r>
              <a:rPr kumimoji="1" lang="ko-KR" altLang="en-US" sz="1600" dirty="0">
                <a:latin typeface="Noto Sans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  <a:latin typeface="Noto Sans" panose="020B0502040504020204" pitchFamily="34" charset="0"/>
              </a:rPr>
              <a:t>K</a:t>
            </a:r>
            <a:r>
              <a:rPr kumimoji="1" lang="ko-KR" altLang="en-US" sz="1600" dirty="0">
                <a:solidFill>
                  <a:srgbClr val="FF0000"/>
                </a:solidFill>
                <a:latin typeface="Noto Sans" panose="020B0502040504020204" pitchFamily="34" charset="0"/>
              </a:rPr>
              <a:t>개의 점을 찍고</a:t>
            </a:r>
            <a:r>
              <a:rPr kumimoji="1" lang="en-US" altLang="ko-KR" sz="1600" dirty="0">
                <a:latin typeface="Noto Sans" panose="020B0502040504020204" pitchFamily="34" charset="0"/>
              </a:rPr>
              <a:t> </a:t>
            </a:r>
            <a:r>
              <a:rPr kumimoji="1" lang="ko-KR" altLang="en-US" sz="1600" dirty="0">
                <a:latin typeface="Noto Sans" panose="020B0502040504020204" pitchFamily="34" charset="0"/>
              </a:rPr>
              <a:t>각 점을 중심으로 데이터 할당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할당된 군집에서 다시 중심점을 찾고 해당 중심점에서 가장 가까운 데이터로 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재군집화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군집에 할당된 데이터들이 바뀌지 않을 때 까지 </a:t>
            </a:r>
            <a:r>
              <a:rPr kumimoji="1" lang="en-US" altLang="ko-KR" sz="1600" dirty="0">
                <a:latin typeface="Noto Sans" panose="020B0502040504020204" pitchFamily="34" charset="0"/>
              </a:rPr>
              <a:t>2</a:t>
            </a:r>
            <a:r>
              <a:rPr kumimoji="1" lang="ko-KR" altLang="en-US" sz="1600" dirty="0">
                <a:latin typeface="Noto Sans" panose="020B0502040504020204" pitchFamily="34" charset="0"/>
              </a:rPr>
              <a:t>번의 과정을 반복 </a:t>
            </a: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3DF8AB-BC9D-344F-8065-37B196A2CE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7893" y="2885209"/>
            <a:ext cx="5510768" cy="37179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071A4AE-0411-AC46-A810-4E3EC46BBD0C}"/>
              </a:ext>
            </a:extLst>
          </p:cNvPr>
          <p:cNvSpPr txBox="1"/>
          <p:nvPr/>
        </p:nvSpPr>
        <p:spPr>
          <a:xfrm>
            <a:off x="8744943" y="6341530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hlinkClick r:id="rId3"/>
              </a:rPr>
              <a:t>그림 출처 링크</a:t>
            </a:r>
            <a:endParaRPr kumimoji="1"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651393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K-medoids clustering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8703024" cy="2051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K-medoids process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 err="1">
                <a:latin typeface="Noto Sans" panose="020B0502040504020204" pitchFamily="34" charset="0"/>
              </a:rPr>
              <a:t>랜덤하게</a:t>
            </a:r>
            <a:r>
              <a:rPr kumimoji="1" lang="ko-KR" altLang="en-US" sz="1600" dirty="0">
                <a:latin typeface="Noto Sans" panose="020B0502040504020204" pitchFamily="34" charset="0"/>
              </a:rPr>
              <a:t> </a:t>
            </a:r>
            <a:r>
              <a:rPr kumimoji="1" lang="en-US" altLang="ko-KR" sz="1600" dirty="0">
                <a:solidFill>
                  <a:srgbClr val="FF0000"/>
                </a:solidFill>
                <a:latin typeface="Noto Sans" panose="020B0502040504020204" pitchFamily="34" charset="0"/>
              </a:rPr>
              <a:t>K</a:t>
            </a:r>
            <a:r>
              <a:rPr kumimoji="1" lang="ko-KR" altLang="en-US" sz="1600" dirty="0">
                <a:solidFill>
                  <a:srgbClr val="FF0000"/>
                </a:solidFill>
                <a:latin typeface="Noto Sans" panose="020B0502040504020204" pitchFamily="34" charset="0"/>
              </a:rPr>
              <a:t>개의 데이터를 선택</a:t>
            </a:r>
            <a:r>
              <a:rPr kumimoji="1" lang="ko-KR" altLang="en-US" sz="1600" dirty="0">
                <a:latin typeface="Noto Sans" panose="020B0502040504020204" pitchFamily="34" charset="0"/>
              </a:rPr>
              <a:t>하고 각 데이터를 중심으로 군집 할당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할당된 군집에서 다시 중앙점을 찾고 해당 중앙점에서 가장 가까운 데이터로 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재군집화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군집에 할당된 데이터들이 바뀌지 않을 때 까지 </a:t>
            </a:r>
            <a:r>
              <a:rPr kumimoji="1" lang="en-US" altLang="ko-KR" sz="1600" dirty="0">
                <a:latin typeface="Noto Sans" panose="020B0502040504020204" pitchFamily="34" charset="0"/>
              </a:rPr>
              <a:t>2</a:t>
            </a:r>
            <a:r>
              <a:rPr kumimoji="1" lang="ko-KR" altLang="en-US" sz="1600" dirty="0">
                <a:latin typeface="Noto Sans" panose="020B0502040504020204" pitchFamily="34" charset="0"/>
              </a:rPr>
              <a:t>번의 과정을 반복 </a:t>
            </a: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8978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K-medoids clustering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45C05-98E9-9C4C-B046-D51C46112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144" y="759670"/>
            <a:ext cx="8849364" cy="51401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51C222-B963-384C-A67C-B383633F0BCF}"/>
              </a:ext>
            </a:extLst>
          </p:cNvPr>
          <p:cNvSpPr txBox="1"/>
          <p:nvPr/>
        </p:nvSpPr>
        <p:spPr>
          <a:xfrm>
            <a:off x="9167751" y="6160462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hlinkClick r:id="rId4"/>
              </a:rPr>
              <a:t>그림 출처 링크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585963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개체 틀 6">
            <a:extLst>
              <a:ext uri="{FF2B5EF4-FFF2-40B4-BE49-F238E27FC236}">
                <a16:creationId xmlns:a16="http://schemas.microsoft.com/office/drawing/2014/main" id="{32783C31-ADB7-F40A-5C50-5EAE266E88FF}"/>
              </a:ext>
            </a:extLst>
          </p:cNvPr>
          <p:cNvSpPr txBox="1">
            <a:spLocks/>
          </p:cNvSpPr>
          <p:nvPr/>
        </p:nvSpPr>
        <p:spPr>
          <a:xfrm>
            <a:off x="695062" y="2794486"/>
            <a:ext cx="10835877" cy="8922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latin typeface="+mj-lt"/>
              </a:rPr>
              <a:t>Hierarchical clustering</a:t>
            </a:r>
            <a:endParaRPr lang="ko-KR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85668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Clustering (</a:t>
            </a:r>
            <a:r>
              <a:rPr lang="ko-KR" altLang="en-US" dirty="0"/>
              <a:t>군집화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10088018" cy="1673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유사한 성질을 가지는 데이터 끼리 </a:t>
            </a:r>
            <a:r>
              <a:rPr kumimoji="1" lang="en-US" altLang="ko-KR" dirty="0">
                <a:latin typeface="Noto Sans" panose="020B0502040504020204" pitchFamily="34" charset="0"/>
              </a:rPr>
              <a:t>cluster(</a:t>
            </a:r>
            <a:r>
              <a:rPr kumimoji="1" lang="ko-KR" altLang="en-US" dirty="0">
                <a:latin typeface="Noto Sans" panose="020B0502040504020204" pitchFamily="34" charset="0"/>
              </a:rPr>
              <a:t>군집</a:t>
            </a:r>
            <a:r>
              <a:rPr kumimoji="1" lang="en-US" altLang="ko-KR" dirty="0">
                <a:latin typeface="Noto Sans" panose="020B0502040504020204" pitchFamily="34" charset="0"/>
              </a:rPr>
              <a:t>)</a:t>
            </a:r>
            <a:r>
              <a:rPr kumimoji="1" lang="ko-KR" altLang="en-US" dirty="0" err="1">
                <a:latin typeface="Noto Sans" panose="020B0502040504020204" pitchFamily="34" charset="0"/>
              </a:rPr>
              <a:t>를</a:t>
            </a:r>
            <a:r>
              <a:rPr kumimoji="1" lang="ko-KR" altLang="en-US" dirty="0">
                <a:latin typeface="Noto Sans" panose="020B0502040504020204" pitchFamily="34" charset="0"/>
              </a:rPr>
              <a:t> 나누는 과정 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목표 </a:t>
            </a:r>
            <a:r>
              <a:rPr kumimoji="1" lang="en-US" altLang="ko-KR" dirty="0">
                <a:latin typeface="Noto Sans" panose="020B0502040504020204" pitchFamily="34" charset="0"/>
              </a:rPr>
              <a:t>: </a:t>
            </a:r>
            <a:r>
              <a:rPr kumimoji="1" lang="ko-KR" altLang="en-US" dirty="0">
                <a:latin typeface="Noto Sans" panose="020B0502040504020204" pitchFamily="34" charset="0"/>
              </a:rPr>
              <a:t>군집 내 데이터들의 거리는 가깝게</a:t>
            </a:r>
            <a:r>
              <a:rPr kumimoji="1" lang="en-US" altLang="ko-KR" dirty="0">
                <a:latin typeface="Noto Sans" panose="020B0502040504020204" pitchFamily="34" charset="0"/>
              </a:rPr>
              <a:t>, </a:t>
            </a:r>
            <a:r>
              <a:rPr kumimoji="1" lang="ko-KR" altLang="en-US" dirty="0">
                <a:latin typeface="Noto Sans" panose="020B0502040504020204" pitchFamily="34" charset="0"/>
              </a:rPr>
              <a:t>군집 간 거리는 멀게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Hierarchical clustering : </a:t>
            </a:r>
            <a:r>
              <a:rPr kumimoji="1" lang="ko-KR" altLang="en-US" dirty="0">
                <a:latin typeface="Noto Sans" panose="020B0502040504020204" pitchFamily="34" charset="0"/>
              </a:rPr>
              <a:t> 가장 가까운 </a:t>
            </a:r>
            <a:r>
              <a:rPr kumimoji="1" lang="ko-KR" altLang="en-US" dirty="0" err="1">
                <a:latin typeface="Noto Sans" panose="020B0502040504020204" pitchFamily="34" charset="0"/>
              </a:rPr>
              <a:t>데이터끼리</a:t>
            </a:r>
            <a:r>
              <a:rPr kumimoji="1" lang="ko-KR" altLang="en-US" dirty="0">
                <a:latin typeface="Noto Sans" panose="020B0502040504020204" pitchFamily="34" charset="0"/>
              </a:rPr>
              <a:t> 순차적</a:t>
            </a:r>
            <a:r>
              <a:rPr kumimoji="1" lang="en-US" altLang="ko-KR" dirty="0">
                <a:latin typeface="Noto Sans" panose="020B0502040504020204" pitchFamily="34" charset="0"/>
              </a:rPr>
              <a:t>(</a:t>
            </a:r>
            <a:r>
              <a:rPr kumimoji="1" lang="ko-KR" altLang="en-US" dirty="0">
                <a:latin typeface="Noto Sans" panose="020B0502040504020204" pitchFamily="34" charset="0"/>
              </a:rPr>
              <a:t>계층적</a:t>
            </a:r>
            <a:r>
              <a:rPr kumimoji="1" lang="en-US" altLang="ko-KR" dirty="0">
                <a:latin typeface="Noto Sans" panose="020B0502040504020204" pitchFamily="34" charset="0"/>
              </a:rPr>
              <a:t>)</a:t>
            </a:r>
            <a:r>
              <a:rPr kumimoji="1" lang="ko-KR" altLang="en-US" dirty="0" err="1">
                <a:latin typeface="Noto Sans" panose="020B0502040504020204" pitchFamily="34" charset="0"/>
              </a:rPr>
              <a:t>으로</a:t>
            </a:r>
            <a:r>
              <a:rPr kumimoji="1" lang="ko-KR" altLang="en-US" dirty="0">
                <a:latin typeface="Noto Sans" panose="020B0502040504020204" pitchFamily="34" charset="0"/>
              </a:rPr>
              <a:t> 묶어 나가는 군집화 기법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BAD5FD-0A7D-C346-AB6C-296B3726A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9032" y="2574357"/>
            <a:ext cx="6088489" cy="392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9914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Hierarchical clustering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5330305" cy="5560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Hierarchical clustering</a:t>
            </a:r>
            <a:r>
              <a:rPr kumimoji="1" lang="en-US" altLang="ko-KR" dirty="0">
                <a:latin typeface="Noto Sans" panose="020B0502040504020204" pitchFamily="34" charset="0"/>
              </a:rPr>
              <a:t> process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모든 데이터들 간의 거리 행렬</a:t>
            </a:r>
            <a:r>
              <a:rPr kumimoji="1" lang="en-US" altLang="ko-KR" sz="1600" dirty="0">
                <a:latin typeface="Noto Sans" panose="020B0502040504020204" pitchFamily="34" charset="0"/>
              </a:rPr>
              <a:t>(</a:t>
            </a:r>
            <a:r>
              <a:rPr kumimoji="1" lang="ko-KR" altLang="en-US" sz="1600" dirty="0">
                <a:latin typeface="Noto Sans" panose="020B0502040504020204" pitchFamily="34" charset="0"/>
              </a:rPr>
              <a:t>유사도 행렬</a:t>
            </a:r>
            <a:r>
              <a:rPr kumimoji="1" lang="en-US" altLang="ko-KR" sz="1600" dirty="0">
                <a:latin typeface="Noto Sans" panose="020B0502040504020204" pitchFamily="34" charset="0"/>
              </a:rPr>
              <a:t>)</a:t>
            </a:r>
            <a:r>
              <a:rPr kumimoji="1" lang="ko-KR" altLang="en-US" sz="1600" dirty="0">
                <a:latin typeface="Noto Sans" panose="020B0502040504020204" pitchFamily="34" charset="0"/>
              </a:rPr>
              <a:t> 생성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유클리드 거리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맨하탄</a:t>
            </a:r>
            <a:r>
              <a:rPr kumimoji="1" lang="ko-KR" altLang="en-US" sz="1400" dirty="0">
                <a:latin typeface="Noto Sans" panose="020B0502040504020204" pitchFamily="34" charset="0"/>
              </a:rPr>
              <a:t> 거리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Noto Sans" panose="020B0502040504020204" pitchFamily="34" charset="0"/>
              </a:rPr>
              <a:t>Correlation </a:t>
            </a:r>
            <a:r>
              <a:rPr kumimoji="1" lang="ko-KR" altLang="en-US" sz="1400" dirty="0">
                <a:latin typeface="Noto Sans" panose="020B0502040504020204" pitchFamily="34" charset="0"/>
              </a:rPr>
              <a:t>등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군집을 구성할 방법 선택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최단거리법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(single)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최장거리법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(complete)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평균기준법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(average)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중앙중심법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(median)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Noto Sans" panose="020B0502040504020204" pitchFamily="34" charset="0"/>
              </a:rPr>
              <a:t>Ward’s method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600" dirty="0">
                <a:latin typeface="Noto Sans" panose="020B0502040504020204" pitchFamily="34" charset="0"/>
              </a:rPr>
              <a:t>군집화</a:t>
            </a: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397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Hierarchical clustering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2F6D0-4354-1B4A-B193-5D8A9CF20C28}"/>
              </a:ext>
            </a:extLst>
          </p:cNvPr>
          <p:cNvSpPr txBox="1"/>
          <p:nvPr/>
        </p:nvSpPr>
        <p:spPr>
          <a:xfrm>
            <a:off x="9362460" y="6222195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hlinkClick r:id="rId2"/>
              </a:rPr>
              <a:t>그림 출처 링크</a:t>
            </a:r>
            <a:endParaRPr kumimoji="1" lang="ko-KR" altLang="en-US" sz="1100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D7E2BF-622A-DC42-8AA9-1F081E6D3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845" y="2284685"/>
            <a:ext cx="4736549" cy="23218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9AAD40D-3752-0E4B-92A1-881D5E5D53FB}"/>
              </a:ext>
            </a:extLst>
          </p:cNvPr>
          <p:cNvSpPr txBox="1"/>
          <p:nvPr/>
        </p:nvSpPr>
        <p:spPr>
          <a:xfrm>
            <a:off x="472531" y="701517"/>
            <a:ext cx="3444469" cy="5684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dirty="0"/>
              <a:t>Hierarchical clustering</a:t>
            </a:r>
            <a:r>
              <a:rPr kumimoji="1" lang="en-US" altLang="ko-KR" dirty="0">
                <a:latin typeface="Noto Sans" panose="020B0502040504020204" pitchFamily="34" charset="0"/>
              </a:rPr>
              <a:t> process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F499879-5C64-DE47-8749-A3922D03F8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633" y="2284685"/>
            <a:ext cx="4736549" cy="2345132"/>
          </a:xfrm>
          <a:prstGeom prst="rect">
            <a:avLst/>
          </a:prstGeom>
        </p:spPr>
      </p:pic>
      <p:sp>
        <p:nvSpPr>
          <p:cNvPr id="12" name="오른쪽 화살표[R] 11">
            <a:extLst>
              <a:ext uri="{FF2B5EF4-FFF2-40B4-BE49-F238E27FC236}">
                <a16:creationId xmlns:a16="http://schemas.microsoft.com/office/drawing/2014/main" id="{006A5FB9-6287-BE4A-8531-634924CD97CE}"/>
              </a:ext>
            </a:extLst>
          </p:cNvPr>
          <p:cNvSpPr/>
          <p:nvPr/>
        </p:nvSpPr>
        <p:spPr>
          <a:xfrm flipV="1">
            <a:off x="5616675" y="3296334"/>
            <a:ext cx="714926" cy="19677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78780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Hierarchical clustering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2F6D0-4354-1B4A-B193-5D8A9CF20C28}"/>
              </a:ext>
            </a:extLst>
          </p:cNvPr>
          <p:cNvSpPr txBox="1"/>
          <p:nvPr/>
        </p:nvSpPr>
        <p:spPr>
          <a:xfrm>
            <a:off x="9664821" y="6143905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hlinkClick r:id="rId3"/>
              </a:rPr>
              <a:t>그림 출처 링크</a:t>
            </a:r>
            <a:endParaRPr kumimoji="1" lang="ko-KR" altLang="en-US" sz="1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28EC45-2314-704D-BF1D-1EBE4BF59A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2004" y="676546"/>
            <a:ext cx="3988765" cy="546735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011B23C-DAEA-6244-A3E8-5D98C7538F57}"/>
              </a:ext>
            </a:extLst>
          </p:cNvPr>
          <p:cNvSpPr txBox="1"/>
          <p:nvPr/>
        </p:nvSpPr>
        <p:spPr>
          <a:xfrm>
            <a:off x="472531" y="701517"/>
            <a:ext cx="3491661" cy="26778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군집을 구성할 방법 선택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최단거리법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(single linkage)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최장거리법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(complete linkage)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평균기준법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(average linkage)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중앙중심법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(centroid linkage)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1400" dirty="0">
                <a:latin typeface="Noto Sans" panose="020B0502040504020204" pitchFamily="34" charset="0"/>
              </a:rPr>
              <a:t>Ward’s method</a:t>
            </a: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90947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Hierarchical clustering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11B23C-DAEA-6244-A3E8-5D98C7538F57}"/>
              </a:ext>
            </a:extLst>
          </p:cNvPr>
          <p:cNvSpPr txBox="1"/>
          <p:nvPr/>
        </p:nvSpPr>
        <p:spPr>
          <a:xfrm>
            <a:off x="472531" y="701517"/>
            <a:ext cx="6721712" cy="3538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군집을 구성할 방법 선택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최단거리법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(single linkage)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최장거리법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(complete linkage)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평균기준법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(average linkage)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중앙중심법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r>
              <a:rPr kumimoji="1" lang="en-US" altLang="ko-KR" sz="1400" dirty="0">
                <a:latin typeface="Noto Sans" panose="020B0502040504020204" pitchFamily="34" charset="0"/>
              </a:rPr>
              <a:t>(centroid linkage)</a:t>
            </a:r>
          </a:p>
          <a:p>
            <a:pPr marL="800100" lvl="1" indent="-342900">
              <a:lnSpc>
                <a:spcPct val="200000"/>
              </a:lnSpc>
              <a:buFont typeface="+mj-lt"/>
              <a:buAutoNum type="arabicPeriod"/>
            </a:pPr>
            <a:r>
              <a:rPr kumimoji="1" lang="en-US" altLang="ko-KR" sz="1400" dirty="0">
                <a:latin typeface="Noto Sans" panose="020B0502040504020204" pitchFamily="34" charset="0"/>
              </a:rPr>
              <a:t>Ward’s method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군집을 확장했을 때</a:t>
            </a:r>
            <a:r>
              <a:rPr kumimoji="1" lang="en-US" altLang="ko-KR" sz="1400" dirty="0">
                <a:latin typeface="Noto Sans" panose="020B0502040504020204" pitchFamily="34" charset="0"/>
              </a:rPr>
              <a:t>, </a:t>
            </a:r>
            <a:r>
              <a:rPr kumimoji="1" lang="ko-KR" altLang="en-US" sz="1400" dirty="0">
                <a:latin typeface="Noto Sans" panose="020B0502040504020204" pitchFamily="34" charset="0"/>
              </a:rPr>
              <a:t>추가되는 분산이 적은 </a:t>
            </a:r>
            <a:r>
              <a:rPr kumimoji="1" lang="ko-KR" altLang="en-US" sz="1400" dirty="0" err="1">
                <a:latin typeface="Noto Sans" panose="020B0502040504020204" pitchFamily="34" charset="0"/>
              </a:rPr>
              <a:t>군집끼리</a:t>
            </a:r>
            <a:r>
              <a:rPr kumimoji="1" lang="ko-KR" altLang="en-US" sz="1400" dirty="0">
                <a:latin typeface="Noto Sans" panose="020B0502040504020204" pitchFamily="34" charset="0"/>
              </a:rPr>
              <a:t> 묶어주는 방법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400" dirty="0">
                <a:latin typeface="Noto Sans" panose="020B0502040504020204" pitchFamily="34" charset="0"/>
              </a:rPr>
              <a:t>Ward’s distance = AB</a:t>
            </a:r>
            <a:r>
              <a:rPr kumimoji="1" lang="ko-KR" altLang="en-US" sz="1400" dirty="0">
                <a:latin typeface="Noto Sans" panose="020B0502040504020204" pitchFamily="34" charset="0"/>
              </a:rPr>
              <a:t>군집의 분산 </a:t>
            </a:r>
            <a:r>
              <a:rPr kumimoji="1" lang="en-US" altLang="ko-KR" sz="1400" dirty="0">
                <a:latin typeface="Noto Sans" panose="020B0502040504020204" pitchFamily="34" charset="0"/>
              </a:rPr>
              <a:t>– (A</a:t>
            </a:r>
            <a:r>
              <a:rPr kumimoji="1" lang="ko-KR" altLang="en-US" sz="1400" dirty="0">
                <a:latin typeface="Noto Sans" panose="020B0502040504020204" pitchFamily="34" charset="0"/>
              </a:rPr>
              <a:t>군집의 분산</a:t>
            </a:r>
            <a:r>
              <a:rPr kumimoji="1" lang="en-US" altLang="ko-KR" sz="1400" dirty="0">
                <a:latin typeface="Noto Sans" panose="020B0502040504020204" pitchFamily="34" charset="0"/>
              </a:rPr>
              <a:t>+B</a:t>
            </a:r>
            <a:r>
              <a:rPr kumimoji="1" lang="ko-KR" altLang="en-US" sz="1400" dirty="0">
                <a:latin typeface="Noto Sans" panose="020B0502040504020204" pitchFamily="34" charset="0"/>
              </a:rPr>
              <a:t>군집의 분산</a:t>
            </a:r>
            <a:r>
              <a:rPr kumimoji="1" lang="en-US" altLang="ko-KR" sz="1400" dirty="0">
                <a:latin typeface="Noto Sans" panose="020B0502040504020204" pitchFamily="34" charset="0"/>
              </a:rPr>
              <a:t>)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33ED6333-5033-094B-B6EA-8AB2C7D24700}"/>
              </a:ext>
            </a:extLst>
          </p:cNvPr>
          <p:cNvSpPr/>
          <p:nvPr/>
        </p:nvSpPr>
        <p:spPr>
          <a:xfrm>
            <a:off x="7235473" y="1620458"/>
            <a:ext cx="1500162" cy="1500162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4B0C45C5-F2CB-DB40-A285-2A9C999167BC}"/>
              </a:ext>
            </a:extLst>
          </p:cNvPr>
          <p:cNvSpPr/>
          <p:nvPr/>
        </p:nvSpPr>
        <p:spPr>
          <a:xfrm>
            <a:off x="9371032" y="1718913"/>
            <a:ext cx="1388961" cy="1388961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B6F2F33-2189-C146-BC5C-A6309782CCBE}"/>
              </a:ext>
            </a:extLst>
          </p:cNvPr>
          <p:cNvSpPr/>
          <p:nvPr/>
        </p:nvSpPr>
        <p:spPr>
          <a:xfrm>
            <a:off x="6857928" y="1111169"/>
            <a:ext cx="4249266" cy="2407534"/>
          </a:xfrm>
          <a:prstGeom prst="ellipse">
            <a:avLst/>
          </a:prstGeom>
          <a:noFill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5B5B2829-7E67-F147-AD8A-417D86E029BB}"/>
              </a:ext>
            </a:extLst>
          </p:cNvPr>
          <p:cNvSpPr/>
          <p:nvPr/>
        </p:nvSpPr>
        <p:spPr>
          <a:xfrm>
            <a:off x="7488820" y="2060294"/>
            <a:ext cx="138896" cy="1388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C5A9372A-588C-074F-8EF0-FDAE0BD69893}"/>
              </a:ext>
            </a:extLst>
          </p:cNvPr>
          <p:cNvSpPr/>
          <p:nvPr/>
        </p:nvSpPr>
        <p:spPr>
          <a:xfrm>
            <a:off x="7861139" y="2374740"/>
            <a:ext cx="138896" cy="1388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D769122E-477D-B84F-8FA2-43D168E618AD}"/>
              </a:ext>
            </a:extLst>
          </p:cNvPr>
          <p:cNvSpPr/>
          <p:nvPr/>
        </p:nvSpPr>
        <p:spPr>
          <a:xfrm>
            <a:off x="8127357" y="1911752"/>
            <a:ext cx="138896" cy="1388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993AA107-BAB8-8947-A13F-D644D6B375CD}"/>
              </a:ext>
            </a:extLst>
          </p:cNvPr>
          <p:cNvSpPr/>
          <p:nvPr/>
        </p:nvSpPr>
        <p:spPr>
          <a:xfrm>
            <a:off x="8081058" y="2710406"/>
            <a:ext cx="138896" cy="1388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ECA6B6C4-FEC7-2040-94C3-7C19655BFF58}"/>
              </a:ext>
            </a:extLst>
          </p:cNvPr>
          <p:cNvSpPr/>
          <p:nvPr/>
        </p:nvSpPr>
        <p:spPr>
          <a:xfrm>
            <a:off x="9655216" y="2212694"/>
            <a:ext cx="138896" cy="1388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15C17F1B-16ED-4745-B3A2-D8B1AA617674}"/>
              </a:ext>
            </a:extLst>
          </p:cNvPr>
          <p:cNvSpPr/>
          <p:nvPr/>
        </p:nvSpPr>
        <p:spPr>
          <a:xfrm>
            <a:off x="9807616" y="2538716"/>
            <a:ext cx="138896" cy="1388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F8753D1E-5E44-9144-AB71-E54A5EDA2377}"/>
              </a:ext>
            </a:extLst>
          </p:cNvPr>
          <p:cNvSpPr/>
          <p:nvPr/>
        </p:nvSpPr>
        <p:spPr>
          <a:xfrm>
            <a:off x="10131708" y="2064151"/>
            <a:ext cx="138896" cy="1388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6F840C4D-5A74-184D-86B6-67C69441F6C0}"/>
              </a:ext>
            </a:extLst>
          </p:cNvPr>
          <p:cNvSpPr/>
          <p:nvPr/>
        </p:nvSpPr>
        <p:spPr>
          <a:xfrm>
            <a:off x="10270605" y="2608161"/>
            <a:ext cx="138896" cy="13889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9EA336-450B-064E-A2EA-02ED4B0DF21F}"/>
              </a:ext>
            </a:extLst>
          </p:cNvPr>
          <p:cNvSpPr txBox="1"/>
          <p:nvPr/>
        </p:nvSpPr>
        <p:spPr>
          <a:xfrm>
            <a:off x="8850211" y="82115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AB</a:t>
            </a:r>
            <a:endParaRPr kumimoji="1"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A1937ED-952E-DF44-AE92-3B2486C609FA}"/>
              </a:ext>
            </a:extLst>
          </p:cNvPr>
          <p:cNvSpPr txBox="1"/>
          <p:nvPr/>
        </p:nvSpPr>
        <p:spPr>
          <a:xfrm>
            <a:off x="7822111" y="1325655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A</a:t>
            </a:r>
            <a:endParaRPr kumimoji="1"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BE5FFB2-1EBF-274C-A1E6-EC5CE5D91DF4}"/>
              </a:ext>
            </a:extLst>
          </p:cNvPr>
          <p:cNvSpPr txBox="1"/>
          <p:nvPr/>
        </p:nvSpPr>
        <p:spPr>
          <a:xfrm>
            <a:off x="9960904" y="1428902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9111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비지도학습의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6FC5CC-6739-9B48-B004-B7008E7D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3" y="1039444"/>
            <a:ext cx="7392125" cy="4819722"/>
          </a:xfrm>
          <a:prstGeom prst="rect">
            <a:avLst/>
          </a:prstGeom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BEC41FC7-66BD-9D42-97ED-29E99E03A2E0}"/>
              </a:ext>
            </a:extLst>
          </p:cNvPr>
          <p:cNvSpPr/>
          <p:nvPr/>
        </p:nvSpPr>
        <p:spPr>
          <a:xfrm>
            <a:off x="4050332" y="3039104"/>
            <a:ext cx="1273215" cy="1273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9CC44-88B8-324D-8AB6-FB89600E77D9}"/>
              </a:ext>
            </a:extLst>
          </p:cNvPr>
          <p:cNvSpPr txBox="1"/>
          <p:nvPr/>
        </p:nvSpPr>
        <p:spPr>
          <a:xfrm>
            <a:off x="8022998" y="823544"/>
            <a:ext cx="3711801" cy="16190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Dimension reduction (</a:t>
            </a:r>
            <a:r>
              <a:rPr kumimoji="1" lang="ko-KR" altLang="en-US" b="1" dirty="0" err="1"/>
              <a:t>차원축소</a:t>
            </a:r>
            <a:r>
              <a:rPr kumimoji="1" lang="en-US" altLang="ko-KR" b="1" dirty="0"/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불필요한 정보들을 제거</a:t>
            </a:r>
            <a:r>
              <a:rPr kumimoji="1" lang="en-US" altLang="ko-KR" sz="1600" dirty="0"/>
              <a:t>, </a:t>
            </a:r>
            <a:r>
              <a:rPr kumimoji="1" lang="ko-KR" altLang="en-US" sz="1600" dirty="0"/>
              <a:t>데이터를 축소하기 위해 사용</a:t>
            </a:r>
            <a:endParaRPr kumimoji="1"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ex) </a:t>
            </a:r>
            <a:r>
              <a:rPr kumimoji="1" lang="ko-KR" altLang="en-US" sz="1600" dirty="0"/>
              <a:t>사진 화질 축소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386277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Hierarchical clustering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52F6D0-4354-1B4A-B193-5D8A9CF20C28}"/>
              </a:ext>
            </a:extLst>
          </p:cNvPr>
          <p:cNvSpPr txBox="1"/>
          <p:nvPr/>
        </p:nvSpPr>
        <p:spPr>
          <a:xfrm>
            <a:off x="9362460" y="6222195"/>
            <a:ext cx="10951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hlinkClick r:id="rId2"/>
              </a:rPr>
              <a:t>그림 출처 링크</a:t>
            </a:r>
            <a:endParaRPr kumimoji="1" lang="ko-KR" altLang="en-US" sz="11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56BCCEF-5884-E645-9263-4D6156F80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4467" y="1185188"/>
            <a:ext cx="3898900" cy="19304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B5A1858-0F58-4345-B1E7-65EAC59F9A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8697" y="1185188"/>
            <a:ext cx="3924300" cy="19177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3958F8-2C2E-4E4F-9B7D-33145CF22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8677" y="3942098"/>
            <a:ext cx="3898900" cy="1917700"/>
          </a:xfrm>
          <a:prstGeom prst="rect">
            <a:avLst/>
          </a:prstGeom>
        </p:spPr>
      </p:pic>
      <p:sp>
        <p:nvSpPr>
          <p:cNvPr id="10" name="오른쪽 화살표[R] 9">
            <a:extLst>
              <a:ext uri="{FF2B5EF4-FFF2-40B4-BE49-F238E27FC236}">
                <a16:creationId xmlns:a16="http://schemas.microsoft.com/office/drawing/2014/main" id="{4C174287-BFA0-A84A-987F-5688F8A65B44}"/>
              </a:ext>
            </a:extLst>
          </p:cNvPr>
          <p:cNvSpPr/>
          <p:nvPr/>
        </p:nvSpPr>
        <p:spPr>
          <a:xfrm flipV="1">
            <a:off x="5593277" y="2144038"/>
            <a:ext cx="714926" cy="19677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오른쪽 화살표[R] 10">
            <a:extLst>
              <a:ext uri="{FF2B5EF4-FFF2-40B4-BE49-F238E27FC236}">
                <a16:creationId xmlns:a16="http://schemas.microsoft.com/office/drawing/2014/main" id="{ED35FCBA-B6A2-E545-ACFA-00B979CADEB3}"/>
              </a:ext>
            </a:extLst>
          </p:cNvPr>
          <p:cNvSpPr/>
          <p:nvPr/>
        </p:nvSpPr>
        <p:spPr>
          <a:xfrm rot="8426569" flipV="1">
            <a:off x="8281338" y="3513144"/>
            <a:ext cx="714926" cy="19677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211371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군집 개수의 설정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5836854" cy="565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Dendrogram</a:t>
            </a:r>
            <a:r>
              <a:rPr kumimoji="1" lang="ko-KR" altLang="en-US" dirty="0">
                <a:latin typeface="Noto Sans" panose="020B0502040504020204" pitchFamily="34" charset="0"/>
              </a:rPr>
              <a:t>을 살펴보고 적절한 군집 개수 미리 설정</a:t>
            </a:r>
            <a:endParaRPr kumimoji="1" lang="en-US" altLang="ko-KR" dirty="0">
              <a:latin typeface="Noto Sans" panose="020B0502040504020204" pitchFamily="34" charset="0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3BAD5FD-0A7D-C346-AB6C-296B3726A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4643" y="1409877"/>
            <a:ext cx="7709989" cy="4967173"/>
          </a:xfrm>
          <a:prstGeom prst="rect">
            <a:avLst/>
          </a:prstGeom>
        </p:spPr>
      </p:pic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6C5BC2A5-8B8E-A149-A988-3BB40CCC6843}"/>
              </a:ext>
            </a:extLst>
          </p:cNvPr>
          <p:cNvCxnSpPr>
            <a:cxnSpLocks/>
          </p:cNvCxnSpPr>
          <p:nvPr/>
        </p:nvCxnSpPr>
        <p:spPr>
          <a:xfrm>
            <a:off x="2173184" y="2125682"/>
            <a:ext cx="70776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9F68F7B9-B5F0-3344-A40B-94ECF1CA4A2A}"/>
              </a:ext>
            </a:extLst>
          </p:cNvPr>
          <p:cNvCxnSpPr>
            <a:cxnSpLocks/>
          </p:cNvCxnSpPr>
          <p:nvPr/>
        </p:nvCxnSpPr>
        <p:spPr>
          <a:xfrm>
            <a:off x="2173184" y="2919350"/>
            <a:ext cx="7077694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6104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Hierarchical clustering vs. K-means</a:t>
            </a:r>
            <a:endParaRPr lang="ko-KR" altLang="en-US" dirty="0"/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FDA0BA4F-26FA-CB49-9CE2-A5ABA764240B}"/>
              </a:ext>
            </a:extLst>
          </p:cNvPr>
          <p:cNvGraphicFramePr>
            <a:graphicFrameLocks noGrp="1"/>
          </p:cNvGraphicFramePr>
          <p:nvPr/>
        </p:nvGraphicFramePr>
        <p:xfrm>
          <a:off x="1589637" y="1298398"/>
          <a:ext cx="9360015" cy="485899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20005">
                  <a:extLst>
                    <a:ext uri="{9D8B030D-6E8A-4147-A177-3AD203B41FA5}">
                      <a16:colId xmlns:a16="http://schemas.microsoft.com/office/drawing/2014/main" val="1389697559"/>
                    </a:ext>
                  </a:extLst>
                </a:gridCol>
                <a:gridCol w="3120005">
                  <a:extLst>
                    <a:ext uri="{9D8B030D-6E8A-4147-A177-3AD203B41FA5}">
                      <a16:colId xmlns:a16="http://schemas.microsoft.com/office/drawing/2014/main" val="383353070"/>
                    </a:ext>
                  </a:extLst>
                </a:gridCol>
                <a:gridCol w="3120005">
                  <a:extLst>
                    <a:ext uri="{9D8B030D-6E8A-4147-A177-3AD203B41FA5}">
                      <a16:colId xmlns:a16="http://schemas.microsoft.com/office/drawing/2014/main" val="770527309"/>
                    </a:ext>
                  </a:extLst>
                </a:gridCol>
              </a:tblGrid>
              <a:tr h="694142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Hierarchical clustering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K-means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171969"/>
                  </a:ext>
                </a:extLst>
              </a:tr>
              <a:tr h="694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군집화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모든 데이터들 간의 계층적 군집을 만드는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K</a:t>
                      </a:r>
                      <a:r>
                        <a:rPr lang="ko-KR" altLang="en-US" sz="1600" dirty="0"/>
                        <a:t>개의 군집을 만드는 방식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7720939"/>
                  </a:ext>
                </a:extLst>
              </a:tr>
              <a:tr h="694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군집 개수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군집화 후 </a:t>
                      </a:r>
                      <a:r>
                        <a:rPr lang="en-US" altLang="ko-KR" sz="1600" dirty="0"/>
                        <a:t>dendrogram</a:t>
                      </a:r>
                      <a:r>
                        <a:rPr lang="ko-KR" altLang="en-US" sz="1600" dirty="0"/>
                        <a:t>을 보고 </a:t>
                      </a:r>
                      <a:br>
                        <a:rPr lang="en-US" altLang="ko-KR" sz="1600" dirty="0"/>
                      </a:br>
                      <a:r>
                        <a:rPr lang="ko-KR" altLang="en-US" sz="1600" dirty="0"/>
                        <a:t>군집 개수 설정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미리 설정하고 군집화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7203894"/>
                  </a:ext>
                </a:extLst>
              </a:tr>
              <a:tr h="694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Dendrogram</a:t>
                      </a:r>
                      <a:r>
                        <a:rPr lang="ko-KR" altLang="en-US" sz="1600" dirty="0" err="1"/>
                        <a:t>으로</a:t>
                      </a:r>
                      <a:r>
                        <a:rPr lang="ko-KR" altLang="en-US" sz="1600" dirty="0"/>
                        <a:t>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2</a:t>
                      </a:r>
                      <a:r>
                        <a:rPr lang="ko-KR" altLang="en-US" sz="1600" dirty="0"/>
                        <a:t>차원 데이터로 축소하여 시각화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3783773"/>
                  </a:ext>
                </a:extLst>
              </a:tr>
              <a:tr h="694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범주형 데이터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Rank </a:t>
                      </a:r>
                      <a:r>
                        <a:rPr lang="ko-KR" altLang="en-US" sz="1600" dirty="0"/>
                        <a:t>등으로 치환하여 사용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불가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7748806"/>
                  </a:ext>
                </a:extLst>
              </a:tr>
              <a:tr h="694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이상치 민감성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낮음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높음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898872"/>
                  </a:ext>
                </a:extLst>
              </a:tr>
              <a:tr h="6941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데이터 크기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작은 데이터에 적절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큰 데이터에 적절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63025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46937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 err="1"/>
              <a:t>Hierachical</a:t>
            </a:r>
            <a:r>
              <a:rPr lang="en-US" altLang="ko-KR" dirty="0"/>
              <a:t> clustering</a:t>
            </a:r>
            <a:r>
              <a:rPr lang="ko-KR" altLang="en-US" dirty="0"/>
              <a:t>의 활용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75F61C-6E6B-A74C-8D71-86227AD60E4D}"/>
              </a:ext>
            </a:extLst>
          </p:cNvPr>
          <p:cNvSpPr txBox="1"/>
          <p:nvPr/>
        </p:nvSpPr>
        <p:spPr>
          <a:xfrm>
            <a:off x="472531" y="701517"/>
            <a:ext cx="7072770" cy="30982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K-means</a:t>
            </a:r>
            <a:r>
              <a:rPr kumimoji="1" lang="ko-KR" altLang="en-US" dirty="0">
                <a:latin typeface="Noto Sans" panose="020B0502040504020204" pitchFamily="34" charset="0"/>
              </a:rPr>
              <a:t>와 동일한 방식으로 활용 가능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데이터가 계층적으로 유사한 특징을 가질 때 적합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Ex) A</a:t>
            </a:r>
            <a:r>
              <a:rPr kumimoji="1" lang="ko-KR" altLang="en-US" sz="1600" dirty="0">
                <a:latin typeface="Noto Sans" panose="020B0502040504020204" pitchFamily="34" charset="0"/>
              </a:rPr>
              <a:t>와 </a:t>
            </a:r>
            <a:r>
              <a:rPr kumimoji="1" lang="en-US" altLang="ko-KR" sz="1600" dirty="0">
                <a:latin typeface="Noto Sans" panose="020B0502040504020204" pitchFamily="34" charset="0"/>
              </a:rPr>
              <a:t>B</a:t>
            </a:r>
            <a:r>
              <a:rPr kumimoji="1" lang="ko-KR" altLang="en-US" sz="1600" dirty="0">
                <a:latin typeface="Noto Sans" panose="020B0502040504020204" pitchFamily="34" charset="0"/>
              </a:rPr>
              <a:t>가 가장 가깝고</a:t>
            </a:r>
            <a:r>
              <a:rPr kumimoji="1" lang="en-US" altLang="ko-KR" sz="1600" dirty="0">
                <a:latin typeface="Noto Sans" panose="020B0502040504020204" pitchFamily="34" charset="0"/>
              </a:rPr>
              <a:t>, </a:t>
            </a:r>
            <a:r>
              <a:rPr kumimoji="1" lang="ko-KR" altLang="en-US" sz="1600" dirty="0">
                <a:latin typeface="Noto Sans" panose="020B0502040504020204" pitchFamily="34" charset="0"/>
              </a:rPr>
              <a:t>그 다음으로 </a:t>
            </a:r>
            <a:r>
              <a:rPr kumimoji="1" lang="en-US" altLang="ko-KR" sz="1600" dirty="0">
                <a:latin typeface="Noto Sans" panose="020B0502040504020204" pitchFamily="34" charset="0"/>
              </a:rPr>
              <a:t>C</a:t>
            </a:r>
            <a:r>
              <a:rPr kumimoji="1" lang="ko-KR" altLang="en-US" sz="1600" dirty="0">
                <a:latin typeface="Noto Sans" panose="020B0502040504020204" pitchFamily="34" charset="0"/>
              </a:rPr>
              <a:t>와 가깝고</a:t>
            </a:r>
            <a:r>
              <a:rPr kumimoji="1" lang="en-US" altLang="ko-KR" sz="1600" dirty="0">
                <a:latin typeface="Noto Sans" panose="020B0502040504020204" pitchFamily="34" charset="0"/>
              </a:rPr>
              <a:t>..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활용 방법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고객 유형을 분류하여 상품 판매 전략 도출</a:t>
            </a:r>
            <a:endParaRPr kumimoji="1" lang="en-US" altLang="ko-KR" sz="1600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제품의 성분 및 특성에 따라 분류하여 제품 추천 </a:t>
            </a:r>
            <a:r>
              <a:rPr kumimoji="1" lang="ko-KR" altLang="en-US" sz="1600" dirty="0" err="1">
                <a:latin typeface="Noto Sans" panose="020B0502040504020204" pitchFamily="34" charset="0"/>
              </a:rPr>
              <a:t>로직</a:t>
            </a:r>
            <a:r>
              <a:rPr kumimoji="1" lang="en-US" altLang="ko-KR" sz="1600" dirty="0">
                <a:latin typeface="Noto Sans" panose="020B0502040504020204" pitchFamily="34" charset="0"/>
              </a:rPr>
              <a:t>(</a:t>
            </a:r>
            <a:r>
              <a:rPr kumimoji="1" lang="ko-KR" altLang="en-US" sz="1600" dirty="0">
                <a:latin typeface="Noto Sans" panose="020B0502040504020204" pitchFamily="34" charset="0"/>
              </a:rPr>
              <a:t>알고리즘</a:t>
            </a:r>
            <a:r>
              <a:rPr kumimoji="1" lang="en-US" altLang="ko-KR" sz="1600" dirty="0">
                <a:latin typeface="Noto Sans" panose="020B0502040504020204" pitchFamily="34" charset="0"/>
              </a:rPr>
              <a:t>) </a:t>
            </a:r>
            <a:r>
              <a:rPr kumimoji="1" lang="ko-KR" altLang="en-US" sz="1600" dirty="0">
                <a:latin typeface="Noto Sans" panose="020B0502040504020204" pitchFamily="34" charset="0"/>
              </a:rPr>
              <a:t>개발</a:t>
            </a:r>
            <a:endParaRPr kumimoji="1" lang="en-US" altLang="ko-KR" sz="1600" dirty="0">
              <a:latin typeface="Noto Sans" panose="020B050204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88685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비지도학습의 종류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D6FC5CC-6739-9B48-B004-B7008E7D5F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173" y="1039444"/>
            <a:ext cx="7392125" cy="481972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2EBD070E-B3AA-024C-942F-A5C9C16C4E83}"/>
              </a:ext>
            </a:extLst>
          </p:cNvPr>
          <p:cNvSpPr/>
          <p:nvPr/>
        </p:nvSpPr>
        <p:spPr>
          <a:xfrm>
            <a:off x="1570737" y="2440597"/>
            <a:ext cx="1273215" cy="127321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E9CC44-88B8-324D-8AB6-FB89600E77D9}"/>
              </a:ext>
            </a:extLst>
          </p:cNvPr>
          <p:cNvSpPr txBox="1"/>
          <p:nvPr/>
        </p:nvSpPr>
        <p:spPr>
          <a:xfrm>
            <a:off x="8022998" y="823544"/>
            <a:ext cx="3711801" cy="3288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/>
              <a:t>Latent variable models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latent : </a:t>
            </a:r>
            <a:r>
              <a:rPr kumimoji="1" lang="ko-KR" altLang="en-US" sz="1600" dirty="0"/>
              <a:t>숨은</a:t>
            </a:r>
            <a:r>
              <a:rPr kumimoji="1" lang="en-US" altLang="ko-KR" sz="1600" dirty="0"/>
              <a:t>,</a:t>
            </a:r>
            <a:r>
              <a:rPr kumimoji="1" lang="ko-KR" altLang="en-US" sz="1600" dirty="0"/>
              <a:t> 잠재의 </a:t>
            </a:r>
            <a:endParaRPr kumimoji="1"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/>
              <a:t>데이터를 잘 설명해주는 </a:t>
            </a:r>
            <a:r>
              <a:rPr kumimoji="1" lang="en-US" altLang="ko-KR" sz="1600" dirty="0"/>
              <a:t>latent variable(</a:t>
            </a:r>
            <a:r>
              <a:rPr kumimoji="1" lang="ko-KR" altLang="en-US" sz="1600" dirty="0"/>
              <a:t>숨은 변수</a:t>
            </a:r>
            <a:r>
              <a:rPr kumimoji="1" lang="en-US" altLang="ko-KR" sz="1600" dirty="0"/>
              <a:t>)</a:t>
            </a:r>
            <a:r>
              <a:rPr kumimoji="1" lang="ko-KR" altLang="en-US" sz="1600" dirty="0"/>
              <a:t>을 찾는데 사용</a:t>
            </a:r>
            <a:endParaRPr kumimoji="1" lang="en-US" altLang="ko-KR" sz="16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/>
              <a:t>Dimension reduction</a:t>
            </a:r>
            <a:r>
              <a:rPr kumimoji="1" lang="ko-KR" altLang="en-US" sz="1600" dirty="0"/>
              <a:t>이랑 밀접한 개념</a:t>
            </a:r>
            <a:endParaRPr kumimoji="1" lang="en-US" altLang="ko-KR" sz="1600" dirty="0"/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/>
              <a:t>데이터를 잘 설명 못하는 변수를 제거하면 </a:t>
            </a:r>
            <a:r>
              <a:rPr kumimoji="1" lang="en-US" altLang="ko-KR" sz="1400" dirty="0"/>
              <a:t>dimension reduction</a:t>
            </a:r>
            <a:r>
              <a:rPr kumimoji="1" lang="ko-KR" altLang="en-US" sz="1400" dirty="0"/>
              <a:t>이 되기 때문</a:t>
            </a:r>
            <a:r>
              <a:rPr kumimoji="1" lang="en-US" altLang="ko-KR" sz="14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495066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ko-KR" altLang="en-US" dirty="0"/>
              <a:t>현업에서 사용되는 </a:t>
            </a:r>
            <a:r>
              <a:rPr lang="ko-KR" altLang="en-US" dirty="0" err="1"/>
              <a:t>비지도학습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7672293" cy="58156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Anomaly detection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이상치 탐지를 통한 리스크 관리 </a:t>
            </a:r>
            <a:r>
              <a:rPr kumimoji="1" lang="en-US" altLang="ko-KR" sz="1400" dirty="0">
                <a:latin typeface="Noto Sans" panose="020B0502040504020204" pitchFamily="34" charset="0"/>
              </a:rPr>
              <a:t>- </a:t>
            </a:r>
            <a:r>
              <a:rPr kumimoji="1" lang="ko-KR" altLang="en-US" sz="1400" dirty="0">
                <a:latin typeface="Noto Sans" panose="020B0502040504020204" pitchFamily="34" charset="0"/>
              </a:rPr>
              <a:t>게임 </a:t>
            </a:r>
            <a:r>
              <a:rPr kumimoji="1" lang="ko-KR" altLang="en-US" sz="1400" dirty="0" err="1">
                <a:latin typeface="Noto Sans" panose="020B0502040504020204" pitchFamily="34" charset="0"/>
              </a:rPr>
              <a:t>버그성</a:t>
            </a:r>
            <a:r>
              <a:rPr kumimoji="1" lang="ko-KR" altLang="en-US" sz="1400" dirty="0">
                <a:latin typeface="Noto Sans" panose="020B0502040504020204" pitchFamily="34" charset="0"/>
              </a:rPr>
              <a:t> 플레이 탐지 </a:t>
            </a:r>
            <a:r>
              <a:rPr kumimoji="1" lang="en-US" altLang="ko-KR" sz="1400" dirty="0">
                <a:latin typeface="Noto Sans" panose="020B0502040504020204" pitchFamily="34" charset="0"/>
              </a:rPr>
              <a:t>&amp; </a:t>
            </a:r>
            <a:r>
              <a:rPr kumimoji="1" lang="ko-KR" altLang="en-US" sz="1400" dirty="0">
                <a:latin typeface="Noto Sans" panose="020B0502040504020204" pitchFamily="34" charset="0"/>
              </a:rPr>
              <a:t>빠른 조치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사람이 모니터링 하는 것 보다 빠르게 감지할 수 있는 시스템 구축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Time series modeling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음성인식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주가예측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Latent variable models &amp; Dimension reduction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차원축소</a:t>
            </a:r>
            <a:r>
              <a:rPr kumimoji="1" lang="ko-KR" altLang="en-US" sz="1400" dirty="0">
                <a:latin typeface="Noto Sans" panose="020B0502040504020204" pitchFamily="34" charset="0"/>
              </a:rPr>
              <a:t> 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중요한 변수를 가려내기 위해 사용 </a:t>
            </a:r>
            <a:r>
              <a:rPr kumimoji="1" lang="en-US" altLang="ko-KR" sz="1400" dirty="0">
                <a:latin typeface="Noto Sans" panose="020B0502040504020204" pitchFamily="34" charset="0"/>
              </a:rPr>
              <a:t>- </a:t>
            </a: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 err="1">
                <a:latin typeface="Noto Sans" panose="020B0502040504020204" pitchFamily="34" charset="0"/>
              </a:rPr>
              <a:t>지도학습의</a:t>
            </a:r>
            <a:r>
              <a:rPr kumimoji="1" lang="ko-KR" altLang="en-US" sz="1400" dirty="0">
                <a:latin typeface="Noto Sans" panose="020B0502040504020204" pitchFamily="34" charset="0"/>
              </a:rPr>
              <a:t> 전처리 과정으로</a:t>
            </a:r>
            <a:r>
              <a:rPr kumimoji="1" lang="en-US" altLang="ko-KR" sz="1400" dirty="0">
                <a:latin typeface="Noto Sans" panose="020B0502040504020204" pitchFamily="34" charset="0"/>
              </a:rPr>
              <a:t> (</a:t>
            </a:r>
            <a:r>
              <a:rPr kumimoji="1" lang="ko-KR" altLang="en-US" sz="1400" dirty="0">
                <a:latin typeface="Noto Sans" panose="020B0502040504020204" pitchFamily="34" charset="0"/>
              </a:rPr>
              <a:t>성능 향상을 위해</a:t>
            </a:r>
            <a:r>
              <a:rPr kumimoji="1" lang="en-US" altLang="ko-KR" sz="1400" dirty="0">
                <a:latin typeface="Noto Sans" panose="020B0502040504020204" pitchFamily="34" charset="0"/>
              </a:rPr>
              <a:t>)</a:t>
            </a:r>
            <a:r>
              <a:rPr kumimoji="1" lang="ko-KR" altLang="en-US" sz="1400" dirty="0">
                <a:latin typeface="Noto Sans" panose="020B0502040504020204" pitchFamily="34" charset="0"/>
              </a:rPr>
              <a:t> 사용 </a:t>
            </a:r>
            <a:r>
              <a:rPr kumimoji="1" lang="en-US" altLang="ko-KR" sz="1400" dirty="0">
                <a:latin typeface="Noto Sans" panose="020B0502040504020204" pitchFamily="34" charset="0"/>
              </a:rPr>
              <a:t>– </a:t>
            </a:r>
            <a:r>
              <a:rPr kumimoji="1" lang="ko-KR" altLang="en-US" sz="1400" dirty="0">
                <a:latin typeface="Noto Sans" panose="020B0502040504020204" pitchFamily="34" charset="0"/>
              </a:rPr>
              <a:t>이미지 데이터 크기 축소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군집화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고객 데이터 군집화 </a:t>
            </a:r>
            <a:r>
              <a:rPr kumimoji="1" lang="en-US" altLang="ko-KR" sz="1400" dirty="0">
                <a:latin typeface="Noto Sans" panose="020B0502040504020204" pitchFamily="34" charset="0"/>
              </a:rPr>
              <a:t>- </a:t>
            </a:r>
            <a:r>
              <a:rPr kumimoji="1" lang="ko-KR" altLang="en-US" sz="1400" dirty="0">
                <a:latin typeface="Noto Sans" panose="020B0502040504020204" pitchFamily="34" charset="0"/>
              </a:rPr>
              <a:t>상품 판매 전략 수립</a:t>
            </a:r>
            <a:endParaRPr kumimoji="1" lang="en-US" altLang="ko-KR" sz="1400" dirty="0">
              <a:latin typeface="Noto Sans" panose="020B0502040504020204" pitchFamily="34" charset="0"/>
            </a:endParaRPr>
          </a:p>
          <a:p>
            <a:pPr marL="1200150" lvl="2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400" dirty="0">
                <a:latin typeface="Noto Sans" panose="020B0502040504020204" pitchFamily="34" charset="0"/>
              </a:rPr>
              <a:t>상품 추천 알고리즘 개발</a:t>
            </a:r>
          </a:p>
        </p:txBody>
      </p:sp>
    </p:spTree>
    <p:extLst>
      <p:ext uri="{BB962C8B-B14F-4D97-AF65-F5344CB8AC3E}">
        <p14:creationId xmlns:p14="http://schemas.microsoft.com/office/powerpoint/2010/main" val="20780549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6">
            <a:extLst>
              <a:ext uri="{FF2B5EF4-FFF2-40B4-BE49-F238E27FC236}">
                <a16:creationId xmlns:a16="http://schemas.microsoft.com/office/drawing/2014/main" id="{CAB6BB18-0511-66E7-DAD8-3A9F70A51881}"/>
              </a:ext>
            </a:extLst>
          </p:cNvPr>
          <p:cNvSpPr txBox="1">
            <a:spLocks/>
          </p:cNvSpPr>
          <p:nvPr/>
        </p:nvSpPr>
        <p:spPr>
          <a:xfrm>
            <a:off x="695062" y="2794486"/>
            <a:ext cx="10835877" cy="89221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sz="6000" dirty="0">
                <a:latin typeface="+mj-lt"/>
              </a:rPr>
              <a:t>PCA (</a:t>
            </a:r>
            <a:r>
              <a:rPr lang="ko-KR" altLang="en-US" sz="6000" dirty="0">
                <a:latin typeface="+mj-lt"/>
              </a:rPr>
              <a:t>주성분 분석</a:t>
            </a:r>
            <a:r>
              <a:rPr lang="en-US" altLang="ko-KR" sz="6000" dirty="0">
                <a:latin typeface="+mj-lt"/>
              </a:rPr>
              <a:t>)</a:t>
            </a:r>
            <a:endParaRPr lang="ko-KR" altLang="en-US" sz="6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41821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5B9D6FAF-21B8-BF4B-9AF5-65F032E39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67" y="3033284"/>
            <a:ext cx="8668211" cy="3467285"/>
          </a:xfrm>
          <a:prstGeom prst="rect">
            <a:avLst/>
          </a:prstGeom>
        </p:spPr>
      </p:pic>
      <p:sp>
        <p:nvSpPr>
          <p:cNvPr id="7" name="제목 6">
            <a:extLst>
              <a:ext uri="{FF2B5EF4-FFF2-40B4-BE49-F238E27FC236}">
                <a16:creationId xmlns:a16="http://schemas.microsoft.com/office/drawing/2014/main" id="{5E3F020D-B96F-4A0A-940C-9F6AE064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28" y="333887"/>
            <a:ext cx="10930266" cy="342659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PCA (</a:t>
            </a:r>
            <a:r>
              <a:rPr lang="ko-KR" altLang="en-US" dirty="0"/>
              <a:t>주성분 분석</a:t>
            </a:r>
            <a:r>
              <a:rPr lang="en-US" altLang="ko-KR" dirty="0"/>
              <a:t>)</a:t>
            </a:r>
            <a:r>
              <a:rPr lang="ko-KR" altLang="en-US" dirty="0"/>
              <a:t>의 개념 이해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EC6F0-70B5-7C45-A8D0-3D5E4F288BA0}"/>
              </a:ext>
            </a:extLst>
          </p:cNvPr>
          <p:cNvSpPr txBox="1"/>
          <p:nvPr/>
        </p:nvSpPr>
        <p:spPr>
          <a:xfrm>
            <a:off x="472531" y="701517"/>
            <a:ext cx="7180171" cy="2113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dirty="0">
                <a:latin typeface="Noto Sans" panose="020B0502040504020204" pitchFamily="34" charset="0"/>
              </a:rPr>
              <a:t>Principal Component Analysis</a:t>
            </a:r>
            <a:r>
              <a:rPr kumimoji="1" lang="ko-KR" altLang="en-US" dirty="0" err="1">
                <a:latin typeface="Noto Sans" panose="020B0502040504020204" pitchFamily="34" charset="0"/>
              </a:rPr>
              <a:t>를</a:t>
            </a:r>
            <a:r>
              <a:rPr kumimoji="1" lang="ko-KR" altLang="en-US" dirty="0">
                <a:latin typeface="Noto Sans" panose="020B0502040504020204" pitchFamily="34" charset="0"/>
              </a:rPr>
              <a:t> 줄여서 </a:t>
            </a:r>
            <a:r>
              <a:rPr kumimoji="1" lang="en-US" altLang="ko-KR" dirty="0">
                <a:latin typeface="Noto Sans" panose="020B0502040504020204" pitchFamily="34" charset="0"/>
              </a:rPr>
              <a:t>PCA</a:t>
            </a:r>
            <a:r>
              <a:rPr kumimoji="1" lang="ko-KR" altLang="en-US" dirty="0">
                <a:latin typeface="Noto Sans" panose="020B0502040504020204" pitchFamily="34" charset="0"/>
              </a:rPr>
              <a:t>라 함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dirty="0">
                <a:latin typeface="Noto Sans" panose="020B0502040504020204" pitchFamily="34" charset="0"/>
              </a:rPr>
              <a:t>내가 가진 데이터에서 가장 중요한 성분을 순서대로 추출하는 기법</a:t>
            </a:r>
            <a:endParaRPr kumimoji="1" lang="en-US" altLang="ko-KR" dirty="0">
              <a:latin typeface="Noto Sans" panose="020B0502040504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1600" dirty="0">
                <a:latin typeface="Noto Sans" panose="020B0502040504020204" pitchFamily="34" charset="0"/>
              </a:rPr>
              <a:t>내 데이터의 </a:t>
            </a:r>
            <a:r>
              <a:rPr kumimoji="1" lang="ko-KR" altLang="en-US" sz="1600" dirty="0">
                <a:solidFill>
                  <a:srgbClr val="FF0000"/>
                </a:solidFill>
                <a:latin typeface="Noto Sans" panose="020B0502040504020204" pitchFamily="34" charset="0"/>
              </a:rPr>
              <a:t>분산을 가장 잘 설명해주는 축</a:t>
            </a:r>
            <a:r>
              <a:rPr kumimoji="1" lang="ko-KR" altLang="en-US" sz="1600" dirty="0">
                <a:latin typeface="Noto Sans" panose="020B0502040504020204" pitchFamily="34" charset="0"/>
              </a:rPr>
              <a:t>이 주성분</a:t>
            </a:r>
            <a:r>
              <a:rPr kumimoji="1" lang="en-US" altLang="ko-KR" sz="1600" dirty="0">
                <a:latin typeface="Noto Sans" panose="020B0502040504020204" pitchFamily="34" charset="0"/>
              </a:rPr>
              <a:t>1 (PC1)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ko-KR" sz="1600" dirty="0">
                <a:latin typeface="Noto Sans" panose="020B0502040504020204" pitchFamily="34" charset="0"/>
              </a:rPr>
              <a:t>PC1</a:t>
            </a:r>
            <a:r>
              <a:rPr kumimoji="1" lang="ko-KR" altLang="en-US" sz="1600" dirty="0">
                <a:latin typeface="Noto Sans" panose="020B0502040504020204" pitchFamily="34" charset="0"/>
              </a:rPr>
              <a:t>에 직교하는</a:t>
            </a:r>
            <a:r>
              <a:rPr kumimoji="1" lang="en-US" altLang="ko-KR" sz="1600" dirty="0">
                <a:latin typeface="Noto Sans" panose="020B0502040504020204" pitchFamily="34" charset="0"/>
              </a:rPr>
              <a:t>(</a:t>
            </a:r>
            <a:r>
              <a:rPr kumimoji="1" lang="ko-KR" altLang="en-US" sz="1600" dirty="0">
                <a:latin typeface="Noto Sans" panose="020B0502040504020204" pitchFamily="34" charset="0"/>
              </a:rPr>
              <a:t>직각의</a:t>
            </a:r>
            <a:r>
              <a:rPr kumimoji="1" lang="en-US" altLang="ko-KR" sz="1600" dirty="0">
                <a:latin typeface="Noto Sans" panose="020B0502040504020204" pitchFamily="34" charset="0"/>
              </a:rPr>
              <a:t>)</a:t>
            </a:r>
            <a:r>
              <a:rPr kumimoji="1" lang="ko-KR" altLang="en-US" sz="1600" dirty="0">
                <a:latin typeface="Noto Sans" panose="020B0502040504020204" pitchFamily="34" charset="0"/>
              </a:rPr>
              <a:t> 축이 주성분</a:t>
            </a:r>
            <a:r>
              <a:rPr kumimoji="1" lang="en-US" altLang="ko-KR" sz="1600" dirty="0">
                <a:latin typeface="Noto Sans" panose="020B0502040504020204" pitchFamily="34" charset="0"/>
              </a:rPr>
              <a:t>2 (PC2)</a:t>
            </a:r>
            <a:endParaRPr kumimoji="1" lang="ko-KR" altLang="en-US" sz="1600" dirty="0">
              <a:latin typeface="Noto Sans" panose="020B0502040504020204" pitchFamily="34" charset="0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3F74A23E-269F-EA44-9BF6-A78F5D9EDB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353" y="2942116"/>
            <a:ext cx="3971638" cy="3544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95A6A4C-B352-7A4D-8AD8-282F46E8B04D}"/>
              </a:ext>
            </a:extLst>
          </p:cNvPr>
          <p:cNvSpPr txBox="1"/>
          <p:nvPr/>
        </p:nvSpPr>
        <p:spPr>
          <a:xfrm>
            <a:off x="8203814" y="6358040"/>
            <a:ext cx="11785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hlinkClick r:id="rId5"/>
              </a:rPr>
              <a:t>그림 출처 링크</a:t>
            </a:r>
            <a:endParaRPr kumimoji="1"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364334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12371</TotalTime>
  <Words>3005</Words>
  <Application>Microsoft Office PowerPoint</Application>
  <PresentationFormat>와이드스크린</PresentationFormat>
  <Paragraphs>382</Paragraphs>
  <Slides>53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65" baseType="lpstr">
      <vt:lpstr>Apple SD Gothic Neo</vt:lpstr>
      <vt:lpstr>AppleSDGothicNeo</vt:lpstr>
      <vt:lpstr>MJXc-TeX-main-R</vt:lpstr>
      <vt:lpstr>MJXc-TeX-math-I</vt:lpstr>
      <vt:lpstr>Noto Sans CJK KR Medium</vt:lpstr>
      <vt:lpstr>STIXGeneral-Italic</vt:lpstr>
      <vt:lpstr>STIXGeneral-Regular</vt:lpstr>
      <vt:lpstr>맑은 고딕</vt:lpstr>
      <vt:lpstr>Arial</vt:lpstr>
      <vt:lpstr>Cambria Math</vt:lpstr>
      <vt:lpstr>Noto Sans</vt:lpstr>
      <vt:lpstr>Office 테마</vt:lpstr>
      <vt:lpstr>비지도학습의 개념 이해</vt:lpstr>
      <vt:lpstr>머신 러닝의 종류</vt:lpstr>
      <vt:lpstr>비지도학습의 종류</vt:lpstr>
      <vt:lpstr>비지도학습의 종류</vt:lpstr>
      <vt:lpstr>비지도학습의 종류</vt:lpstr>
      <vt:lpstr>비지도학습의 종류</vt:lpstr>
      <vt:lpstr>현업에서 사용되는 비지도학습</vt:lpstr>
      <vt:lpstr>PowerPoint 프레젠테이션</vt:lpstr>
      <vt:lpstr>PCA (주성분 분석)의 개념 이해</vt:lpstr>
      <vt:lpstr>PCA (주성분 분석)의 개념 이해</vt:lpstr>
      <vt:lpstr>이미지 데이터에서 사용하는 PCA</vt:lpstr>
      <vt:lpstr>이미지 데이터에서 사용하는 PCA</vt:lpstr>
      <vt:lpstr>사회과학 데이터에서 사용하는 PCA</vt:lpstr>
      <vt:lpstr>PowerPoint 프레젠테이션</vt:lpstr>
      <vt:lpstr>PCA 이해를 위한 수학적 개념</vt:lpstr>
      <vt:lpstr>PCA 이해를 위한 수학적 개념</vt:lpstr>
      <vt:lpstr>PCA 이해를 위한 수학적 개념</vt:lpstr>
      <vt:lpstr>PCA 이해를 위한 수학적 개념</vt:lpstr>
      <vt:lpstr>PCA 이해를 위한 수학적 개념</vt:lpstr>
      <vt:lpstr>PCA 이해를 위한 수학적 개념</vt:lpstr>
      <vt:lpstr>PowerPoint 프레젠테이션</vt:lpstr>
      <vt:lpstr>주성분의 개수 설정</vt:lpstr>
      <vt:lpstr>주성분의 개수 설정</vt:lpstr>
      <vt:lpstr>주성분의 개수 설정</vt:lpstr>
      <vt:lpstr>주성분의 개수 설정</vt:lpstr>
      <vt:lpstr>주성분의 개수 설정</vt:lpstr>
      <vt:lpstr>PowerPoint 프레젠테이션</vt:lpstr>
      <vt:lpstr>Clustering (군집화)</vt:lpstr>
      <vt:lpstr>K-means clustering</vt:lpstr>
      <vt:lpstr>K-means clustering</vt:lpstr>
      <vt:lpstr>데이터간의 거리를 측정하는 방법 (distance measure)</vt:lpstr>
      <vt:lpstr>K-means clustering의 활용</vt:lpstr>
      <vt:lpstr>PowerPoint 프레젠테이션</vt:lpstr>
      <vt:lpstr>K 개수를 선택하는 방법</vt:lpstr>
      <vt:lpstr>K 개수를 선택하는 방법</vt:lpstr>
      <vt:lpstr>K 개수를 선택하는 방법</vt:lpstr>
      <vt:lpstr>K 개수를 선택하는 방법</vt:lpstr>
      <vt:lpstr>K 개수를 선택하는 방법</vt:lpstr>
      <vt:lpstr>PowerPoint 프레젠테이션</vt:lpstr>
      <vt:lpstr>K-medoids clustering</vt:lpstr>
      <vt:lpstr>K-medoids clustering</vt:lpstr>
      <vt:lpstr>K-medoids clustering</vt:lpstr>
      <vt:lpstr>K-medoids clustering</vt:lpstr>
      <vt:lpstr>PowerPoint 프레젠테이션</vt:lpstr>
      <vt:lpstr>Clustering (군집화)</vt:lpstr>
      <vt:lpstr>Hierarchical clustering</vt:lpstr>
      <vt:lpstr>Hierarchical clustering</vt:lpstr>
      <vt:lpstr>Hierarchical clustering</vt:lpstr>
      <vt:lpstr>Hierarchical clustering</vt:lpstr>
      <vt:lpstr>Hierarchical clustering</vt:lpstr>
      <vt:lpstr>군집 개수의 설정</vt:lpstr>
      <vt:lpstr>Hierarchical clustering vs. K-means</vt:lpstr>
      <vt:lpstr>Hierachical clustering의 활용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찬희 이</dc:creator>
  <cp:lastModifiedBy>찬희 이</cp:lastModifiedBy>
  <cp:revision>24</cp:revision>
  <dcterms:created xsi:type="dcterms:W3CDTF">2023-12-21T14:56:30Z</dcterms:created>
  <dcterms:modified xsi:type="dcterms:W3CDTF">2024-01-05T08:11:09Z</dcterms:modified>
</cp:coreProperties>
</file>